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56" r:id="rId2"/>
    <p:sldId id="257" r:id="rId3"/>
    <p:sldId id="258" r:id="rId4"/>
    <p:sldId id="260" r:id="rId5"/>
    <p:sldId id="261" r:id="rId6"/>
    <p:sldId id="262" r:id="rId7"/>
    <p:sldId id="263" r:id="rId8"/>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60"/>
  </p:normalViewPr>
  <p:slideViewPr>
    <p:cSldViewPr snapToGrid="0">
      <p:cViewPr varScale="1">
        <p:scale>
          <a:sx n="76" d="100"/>
          <a:sy n="76" d="100"/>
        </p:scale>
        <p:origin x="168" y="5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28FA71-3A18-48C0-980F-4B68F7F63042}" type="datetime1">
              <a:rPr lang="en-US" smtClean="0"/>
              <a:t>1/7/2026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1C1210E-201E-4473-82AC-2466F5386C38}" type="datetime1">
              <a:rPr lang="en-US" smtClean="0"/>
              <a:t>1/7/2026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1EA198-6CAB-4B8F-B93F-1F9C8C4B6CE7}" type="datetime1">
              <a:rPr lang="en-US" smtClean="0"/>
              <a:t>1/7/2026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A06041F-4525-44D5-AA4F-332294BF1F56}" type="datetime1">
              <a:rPr lang="en-US" smtClean="0"/>
              <a:t>1/7/2026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9557091-BBDF-4EB9-BA6B-2BB67AC4FC0F}" type="datetime1">
              <a:rPr lang="en-US" smtClean="0"/>
              <a:t>1/7/2026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6B226B-77A6-410C-9796-083F278E0125}" type="datetime1">
              <a:rPr lang="en-US" smtClean="0"/>
              <a:t>1/7/2026</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A578B-D289-4C40-8593-3D356C49DA58}" type="datetime1">
              <a:rPr lang="en-US" smtClean="0"/>
              <a:t>1/7/2026</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13DFAE3-14DB-48A7-A80F-80DDB072CE3D}" type="datetime1">
              <a:rPr lang="en-US" smtClean="0"/>
              <a:t>1/7/2026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C5EAEF-6478-4102-8F5D-A5FE9FC97ACB}" type="datetime1">
              <a:rPr lang="en-US" smtClean="0"/>
              <a:t>1/7/2026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104EDB3-C0E8-45F8-9E1D-1B6C8D1880C0}" type="datetime1">
              <a:rPr lang="en-US" smtClean="0"/>
              <a:t>1/7/2026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F0EC4B-54ED-4041-B552-9BA760FA3DBA}" type="datetime1">
              <a:rPr lang="en-US" smtClean="0"/>
              <a:t>1/7/2026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1/7/2026</a:t>
            </a:fld>
            <a:endParaRPr lang="en-US"/>
          </a:p>
        </p:txBody>
      </p:sp>
      <p:sp>
        <p:nvSpPr>
          <p:cNvPr id="5" name="Footer Placeholder 4"/>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Municipiul_Dorohoi,_văzut_de_sus_(7)"/>
          <p:cNvPicPr>
            <a:picLocks noChangeAspect="1"/>
          </p:cNvPicPr>
          <p:nvPr/>
        </p:nvPicPr>
        <p:blipFill>
          <a:blip r:embed="rId2"/>
          <a:stretch>
            <a:fillRect/>
          </a:stretch>
        </p:blipFill>
        <p:spPr>
          <a:xfrm>
            <a:off x="0" y="0"/>
            <a:ext cx="12192000" cy="6858000"/>
          </a:xfrm>
          <a:prstGeom prst="rect">
            <a:avLst/>
          </a:prstGeom>
        </p:spPr>
      </p:pic>
      <p:sp>
        <p:nvSpPr>
          <p:cNvPr id="33" name="Rectangle 32"/>
          <p:cNvSpPr>
            <a:spLocks noGrp="1" noRot="1" noChangeAspect="1" noMove="1" noResize="1" noEditPoints="1" noAdjustHandles="1" noChangeArrowheads="1" noChangeShapeType="1" noTextEdit="1"/>
          </p:cNvSpPr>
          <p:nvPr/>
        </p:nvSpPr>
        <p:spPr>
          <a:xfrm flipV="1">
            <a:off x="0" y="0"/>
            <a:ext cx="12192000" cy="2462170"/>
          </a:xfrm>
          <a:prstGeom prst="rect">
            <a:avLst/>
          </a:prstGeom>
          <a:gradFill>
            <a:gsLst>
              <a:gs pos="0">
                <a:schemeClr val="bg1">
                  <a:alpha val="0"/>
                </a:schemeClr>
              </a:gs>
              <a:gs pos="60000">
                <a:schemeClr val="bg1">
                  <a:alpha val="30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Neue Haas Grotesk Text Pro" panose="020B0504020202020204"/>
              <a:ea typeface="+mn-ea"/>
              <a:cs typeface="+mn-cs"/>
            </a:endParaRPr>
          </a:p>
        </p:txBody>
      </p:sp>
      <p:sp>
        <p:nvSpPr>
          <p:cNvPr id="3" name="Subtitlu 2"/>
          <p:cNvSpPr>
            <a:spLocks noGrp="1"/>
          </p:cNvSpPr>
          <p:nvPr>
            <p:ph type="subTitle" idx="1"/>
          </p:nvPr>
        </p:nvSpPr>
        <p:spPr>
          <a:xfrm>
            <a:off x="8458199" y="255831"/>
            <a:ext cx="3538728" cy="960120"/>
          </a:xfrm>
        </p:spPr>
        <p:txBody>
          <a:bodyPr anchor="t">
            <a:normAutofit/>
          </a:bodyPr>
          <a:lstStyle/>
          <a:p>
            <a:pPr algn="r"/>
            <a:endParaRPr lang="en-US" sz="2000"/>
          </a:p>
          <a:p>
            <a:pPr algn="r"/>
            <a:endParaRPr lang="ro-RO" sz="200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8200" y="499110"/>
            <a:ext cx="1713230" cy="2591435"/>
          </a:xfrm>
          <a:prstGeom prst="rect">
            <a:avLst/>
          </a:prstGeom>
          <a:noFill/>
          <a:extLst>
            <a:ext uri="{909E8E84-426E-40DD-AFC4-6F175D3DCCD1}">
              <a14:hiddenFill xmlns:a14="http://schemas.microsoft.com/office/drawing/2010/main">
                <a:solidFill>
                  <a:srgbClr val="FFFFFF"/>
                </a:solidFill>
              </a14:hiddenFill>
            </a:ext>
          </a:extLst>
        </p:spPr>
      </p:pic>
      <p:sp>
        <p:nvSpPr>
          <p:cNvPr id="2" name="Titlu 1"/>
          <p:cNvSpPr>
            <a:spLocks noGrp="1"/>
          </p:cNvSpPr>
          <p:nvPr>
            <p:ph type="ctrTitle"/>
          </p:nvPr>
        </p:nvSpPr>
        <p:spPr>
          <a:xfrm>
            <a:off x="7065645" y="1370965"/>
            <a:ext cx="4498340" cy="1334135"/>
          </a:xfrm>
        </p:spPr>
        <p:txBody>
          <a:bodyPr anchor="t">
            <a:prstTxWarp prst="textNoShape">
              <a:avLst/>
            </a:prstTxWarp>
            <a:noAutofit/>
          </a:bodyPr>
          <a:lstStyle/>
          <a:p>
            <a:pPr algn="ctr"/>
            <a:r>
              <a:rPr lang="en-US" sz="5000" dirty="0">
                <a:effectLst>
                  <a:glow rad="228600">
                    <a:schemeClr val="bg1">
                      <a:alpha val="17000"/>
                    </a:schemeClr>
                  </a:glow>
                </a:effectLst>
                <a:latin typeface="Segoe UI Black" panose="020B0A02040204020203" charset="0"/>
                <a:cs typeface="Segoe UI Black" panose="020B0A02040204020203" charset="0"/>
              </a:rPr>
              <a:t>WELCOME TO DOROHOI</a:t>
            </a: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500"/>
                                        <p:tgtEl>
                                          <p:spTgt spid="102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2" grpId="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p:cNvPicPr/>
          <p:nvPr/>
        </p:nvPicPr>
        <p:blipFill>
          <a:blip r:embed="rId2"/>
          <a:srcRect t="10280" r="18319"/>
          <a:stretch>
            <a:fillRect/>
          </a:stretch>
        </p:blipFill>
        <p:spPr>
          <a:xfrm>
            <a:off x="0" y="-635"/>
            <a:ext cx="12192000" cy="6859270"/>
          </a:xfrm>
          <a:prstGeom prst="rect">
            <a:avLst/>
          </a:prstGeom>
        </p:spPr>
      </p:pic>
      <p:sp>
        <p:nvSpPr>
          <p:cNvPr id="3" name="Text Box 2"/>
          <p:cNvSpPr txBox="1"/>
          <p:nvPr/>
        </p:nvSpPr>
        <p:spPr>
          <a:xfrm>
            <a:off x="0" y="5498465"/>
            <a:ext cx="12192000" cy="954107"/>
          </a:xfrm>
          <a:prstGeom prst="rect">
            <a:avLst/>
          </a:prstGeom>
          <a:noFill/>
        </p:spPr>
        <p:txBody>
          <a:bodyPr wrap="square" rtlCol="0">
            <a:spAutoFit/>
          </a:bodyPr>
          <a:lstStyle/>
          <a:p>
            <a:pPr lvl="0" indent="457200" algn="l">
              <a:buClrTx/>
              <a:buSzTx/>
              <a:buFontTx/>
            </a:pPr>
            <a:r>
              <a:rPr lang="en-US" sz="3200" b="1" dirty="0">
                <a:effectLst>
                  <a:glow rad="266700">
                    <a:schemeClr val="bg1">
                      <a:alpha val="19000"/>
                    </a:schemeClr>
                  </a:glow>
                </a:effectLst>
              </a:rPr>
              <a:t>   </a:t>
            </a:r>
            <a:r>
              <a:rPr lang="en-US" sz="2400" b="1" dirty="0">
                <a:effectLst>
                  <a:glow rad="266700">
                    <a:schemeClr val="bg1">
                      <a:alpha val="19000"/>
                    </a:schemeClr>
                  </a:glow>
                </a:effectLst>
              </a:rPr>
              <a:t>Greetings everyone!  Our names are Ștefan and Adrian. We are both very excited to show you a quick tour of our beloved city, </a:t>
            </a:r>
            <a:r>
              <a:rPr lang="en-US" sz="2400" b="1" dirty="0" err="1">
                <a:effectLst>
                  <a:glow rad="266700">
                    <a:schemeClr val="bg1">
                      <a:alpha val="19000"/>
                    </a:schemeClr>
                  </a:glow>
                </a:effectLst>
              </a:rPr>
              <a:t>Dorohoi</a:t>
            </a:r>
            <a:r>
              <a:rPr lang="en-US" sz="2400" b="1" dirty="0">
                <a:effectLst>
                  <a:glow rad="266700">
                    <a:schemeClr val="bg1">
                      <a:alpha val="19000"/>
                    </a:schemeClr>
                  </a:glow>
                </a:effectLst>
              </a:rPr>
              <a:t>!</a:t>
            </a: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Substituent conținut 6"/>
          <p:cNvPicPr>
            <a:picLocks noGrp="1" noChangeAspect="1"/>
          </p:cNvPicPr>
          <p:nvPr>
            <p:ph idx="1"/>
          </p:nvPr>
        </p:nvPicPr>
        <p:blipFill>
          <a:blip r:embed="rId3">
            <a:extLst>
              <a:ext uri="{28A0092B-C50C-407E-A947-70E740481C1C}">
                <a14:useLocalDpi xmlns:a14="http://schemas.microsoft.com/office/drawing/2010/main" val="0"/>
              </a:ext>
            </a:extLst>
          </a:blip>
          <a:srcRect l="933" r="8158" b="9091"/>
          <a:stretch>
            <a:fillRect/>
          </a:stretch>
        </p:blipFill>
        <p:spPr>
          <a:xfrm>
            <a:off x="21" y="0"/>
            <a:ext cx="12191979" cy="6857990"/>
          </a:xfrm>
          <a:prstGeom prst="rect">
            <a:avLst/>
          </a:prstGeom>
        </p:spPr>
      </p:pic>
      <p:sp>
        <p:nvSpPr>
          <p:cNvPr id="14" name="Rectangle 13"/>
          <p:cNvSpPr>
            <a:spLocks noGrp="1" noRot="1" noChangeAspect="1" noMove="1" noResize="1" noEditPoints="1" noAdjustHandles="1" noChangeArrowheads="1" noChangeShapeType="1" noTextEdit="1"/>
          </p:cNvSpPr>
          <p:nvPr/>
        </p:nvSpPr>
        <p:spPr>
          <a:xfrm flipV="1">
            <a:off x="0" y="0"/>
            <a:ext cx="12192000" cy="2462170"/>
          </a:xfrm>
          <a:prstGeom prst="rect">
            <a:avLst/>
          </a:prstGeom>
          <a:gradFill>
            <a:gsLst>
              <a:gs pos="0">
                <a:schemeClr val="bg1">
                  <a:alpha val="0"/>
                </a:schemeClr>
              </a:gs>
              <a:gs pos="60000">
                <a:schemeClr val="bg1">
                  <a:alpha val="30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Neue Haas Grotesk Text Pro" panose="020B0504020202020204"/>
              <a:ea typeface="+mn-ea"/>
              <a:cs typeface="+mn-cs"/>
            </a:endParaRPr>
          </a:p>
        </p:txBody>
      </p:sp>
      <p:sp>
        <p:nvSpPr>
          <p:cNvPr id="2" name="Titlu 1"/>
          <p:cNvSpPr>
            <a:spLocks noGrp="1"/>
          </p:cNvSpPr>
          <p:nvPr>
            <p:ph type="title"/>
          </p:nvPr>
        </p:nvSpPr>
        <p:spPr>
          <a:xfrm>
            <a:off x="8887777" y="5313755"/>
            <a:ext cx="6608445" cy="1209040"/>
          </a:xfrm>
        </p:spPr>
        <p:txBody>
          <a:bodyPr vert="horz" lIns="91440" tIns="45720" rIns="91440" bIns="45720" rtlCol="0" anchor="t">
            <a:normAutofit fontScale="90000"/>
          </a:bodyPr>
          <a:lstStyle/>
          <a:p>
            <a:r>
              <a:rPr lang="en-US" sz="5555" dirty="0">
                <a:latin typeface="Segoe UI Black" panose="020B0A02040204020203" charset="0"/>
                <a:cs typeface="Segoe UI Black" panose="020B0A02040204020203" charset="0"/>
              </a:rPr>
              <a:t>ABOUT</a:t>
            </a:r>
            <a:br>
              <a:rPr lang="en-US" sz="5555" dirty="0">
                <a:latin typeface="Segoe UI Black" panose="020B0A02040204020203" charset="0"/>
                <a:cs typeface="Segoe UI Black" panose="020B0A02040204020203" charset="0"/>
              </a:rPr>
            </a:br>
            <a:r>
              <a:rPr lang="en-US" sz="5555" dirty="0">
                <a:latin typeface="Segoe UI Black" panose="020B0A02040204020203" charset="0"/>
                <a:cs typeface="Segoe UI Black" panose="020B0A02040204020203" charset="0"/>
              </a:rPr>
              <a:t>THE CITY</a:t>
            </a:r>
            <a:br>
              <a:rPr lang="en-US" sz="4400" dirty="0"/>
            </a:br>
            <a:br>
              <a:rPr lang="en-US" sz="4400" dirty="0"/>
            </a:br>
            <a:endParaRPr lang="en-US" sz="4400" dirty="0"/>
          </a:p>
        </p:txBody>
      </p:sp>
      <p:sp>
        <p:nvSpPr>
          <p:cNvPr id="4" name="AutoShape 2"/>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o-RO"/>
          </a:p>
        </p:txBody>
      </p:sp>
      <p:sp>
        <p:nvSpPr>
          <p:cNvPr id="5" name="AutoShape 4"/>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o-RO"/>
          </a:p>
        </p:txBody>
      </p:sp>
      <p:sp>
        <p:nvSpPr>
          <p:cNvPr id="8" name="CasetăText 7"/>
          <p:cNvSpPr txBox="1"/>
          <p:nvPr/>
        </p:nvSpPr>
        <p:spPr>
          <a:xfrm>
            <a:off x="0" y="207088"/>
            <a:ext cx="7696201" cy="3884145"/>
          </a:xfrm>
          <a:prstGeom prst="rect">
            <a:avLst/>
          </a:prstGeom>
          <a:noFill/>
          <a:effectLst/>
        </p:spPr>
        <p:txBody>
          <a:bodyPr wrap="square" rtlCol="0">
            <a:noAutofit/>
          </a:bodyPr>
          <a:lstStyle/>
          <a:p>
            <a:pPr indent="457200" algn="just"/>
            <a:r>
              <a:rPr lang="en-US" altLang="ro-RO" b="1" dirty="0">
                <a:effectLst>
                  <a:glow rad="711200">
                    <a:schemeClr val="bg1">
                      <a:alpha val="40000"/>
                    </a:schemeClr>
                  </a:glow>
                </a:effectLst>
              </a:rPr>
              <a:t>Dorohoi is a city from Romania, located in the county of Boto</a:t>
            </a:r>
            <a:r>
              <a:rPr lang="ro-RO" altLang="ro-RO" b="1" dirty="0">
                <a:effectLst>
                  <a:glow rad="711200">
                    <a:schemeClr val="bg1">
                      <a:alpha val="40000"/>
                    </a:schemeClr>
                  </a:glow>
                </a:effectLst>
              </a:rPr>
              <a:t>șani</a:t>
            </a:r>
            <a:r>
              <a:rPr lang="en-US" altLang="ro-RO" b="1" dirty="0">
                <a:effectLst>
                  <a:glow rad="711200">
                    <a:schemeClr val="bg1">
                      <a:alpha val="40000"/>
                    </a:schemeClr>
                  </a:glow>
                </a:effectLst>
              </a:rPr>
              <a:t>, in the north-eastern region of the country. </a:t>
            </a:r>
          </a:p>
          <a:p>
            <a:pPr indent="457200"/>
            <a:endParaRPr lang="ro-RO" altLang="ro-RO" b="1" dirty="0">
              <a:effectLst>
                <a:glow rad="711200">
                  <a:schemeClr val="bg1">
                    <a:alpha val="40000"/>
                  </a:schemeClr>
                </a:glow>
              </a:effectLst>
            </a:endParaRPr>
          </a:p>
          <a:p>
            <a:pPr indent="457200" algn="just"/>
            <a:r>
              <a:rPr lang="en-US" altLang="ro-RO" b="1" dirty="0">
                <a:effectLst>
                  <a:glow rad="711200">
                    <a:schemeClr val="bg1">
                      <a:alpha val="40000"/>
                    </a:schemeClr>
                  </a:glow>
                </a:effectLst>
              </a:rPr>
              <a:t>In our city there live arround 23,000 people, mainly Romanians with a few people of other ethnicities like Roma, most of them are Orthodox with minorities of other denominatons.</a:t>
            </a:r>
          </a:p>
          <a:p>
            <a:pPr indent="457200"/>
            <a:endParaRPr lang="en-US" altLang="ro-RO" b="1" dirty="0">
              <a:effectLst>
                <a:glow rad="711200">
                  <a:schemeClr val="bg1">
                    <a:alpha val="40000"/>
                  </a:schemeClr>
                </a:glow>
              </a:effectLst>
            </a:endParaRPr>
          </a:p>
          <a:p>
            <a:pPr indent="457200" algn="just"/>
            <a:r>
              <a:rPr lang="en-US" altLang="ro-RO" b="1" dirty="0">
                <a:effectLst>
                  <a:glow rad="711200">
                    <a:schemeClr val="bg1">
                      <a:alpha val="40000"/>
                    </a:schemeClr>
                  </a:glow>
                </a:effectLst>
              </a:rPr>
              <a:t>The city has a surface area of about 60 km</a:t>
            </a:r>
            <a:r>
              <a:rPr lang="en-US" altLang="ro-RO" b="1" baseline="30000" dirty="0">
                <a:effectLst>
                  <a:glow rad="711200">
                    <a:schemeClr val="bg1">
                      <a:alpha val="40000"/>
                    </a:schemeClr>
                  </a:glow>
                </a:effectLst>
              </a:rPr>
              <a:t>2</a:t>
            </a:r>
            <a:r>
              <a:rPr lang="en-US" altLang="ro-RO" b="1" dirty="0">
                <a:effectLst>
                  <a:glow rad="711200">
                    <a:schemeClr val="bg1">
                      <a:alpha val="40000"/>
                    </a:schemeClr>
                  </a:glow>
                </a:effectLst>
              </a:rPr>
              <a:t>, being even bigger than Boto</a:t>
            </a:r>
            <a:r>
              <a:rPr lang="ro-RO" altLang="ro-RO" b="1" dirty="0">
                <a:effectLst>
                  <a:glow rad="711200">
                    <a:schemeClr val="bg1">
                      <a:alpha val="40000"/>
                    </a:schemeClr>
                  </a:glow>
                </a:effectLst>
              </a:rPr>
              <a:t>șani</a:t>
            </a:r>
            <a:r>
              <a:rPr lang="en-US" altLang="ro-RO" b="1" dirty="0">
                <a:effectLst>
                  <a:glow rad="711200">
                    <a:schemeClr val="bg1">
                      <a:alpha val="40000"/>
                    </a:schemeClr>
                  </a:glow>
                </a:effectLst>
              </a:rPr>
              <a:t> the city of residence in the county.</a:t>
            </a:r>
          </a:p>
          <a:p>
            <a:pPr indent="457200"/>
            <a:endParaRPr lang="en-US" b="1" dirty="0" err="1">
              <a:effectLst>
                <a:glow rad="711200">
                  <a:schemeClr val="bg1">
                    <a:alpha val="40000"/>
                  </a:schemeClr>
                </a:glow>
              </a:effectLst>
              <a:sym typeface="+mn-ea"/>
            </a:endParaRPr>
          </a:p>
          <a:p>
            <a:pPr indent="457200" algn="just"/>
            <a:r>
              <a:rPr lang="en-US" b="1" dirty="0" err="1">
                <a:effectLst>
                  <a:glow rad="711200">
                    <a:schemeClr val="bg1">
                      <a:alpha val="40000"/>
                    </a:schemeClr>
                  </a:glow>
                </a:effectLst>
                <a:sym typeface="+mn-ea"/>
              </a:rPr>
              <a:t>Dorohoi</a:t>
            </a:r>
            <a:r>
              <a:rPr lang="en-US" b="1" dirty="0">
                <a:effectLst>
                  <a:glow rad="711200">
                    <a:schemeClr val="bg1">
                      <a:alpha val="40000"/>
                    </a:schemeClr>
                  </a:glow>
                </a:effectLst>
                <a:sym typeface="+mn-ea"/>
              </a:rPr>
              <a:t> was first mentioned in 1407, w</a:t>
            </a:r>
            <a:r>
              <a:rPr lang="en-US" altLang="en-US" b="1" dirty="0">
                <a:effectLst>
                  <a:glow rad="711200">
                    <a:schemeClr val="bg1">
                      <a:alpha val="40000"/>
                    </a:schemeClr>
                  </a:glow>
                </a:effectLst>
                <a:sym typeface="+mn-ea"/>
              </a:rPr>
              <a:t>hen the Moldavan boyars renew in the city of Lviv</a:t>
            </a:r>
            <a:r>
              <a:rPr lang="en-US" b="1" dirty="0">
                <a:effectLst>
                  <a:glow rad="711200">
                    <a:schemeClr val="bg1">
                      <a:alpha val="40000"/>
                    </a:schemeClr>
                  </a:glow>
                </a:effectLst>
                <a:sym typeface="+mn-ea"/>
              </a:rPr>
              <a:t>. It developed as an important trade and craft center due to its position between</a:t>
            </a:r>
            <a:r>
              <a:rPr lang="en-US" b="1" dirty="0">
                <a:solidFill>
                  <a:schemeClr val="bg2"/>
                </a:solidFill>
                <a:effectLst>
                  <a:glow rad="711200">
                    <a:schemeClr val="bg1">
                      <a:alpha val="40000"/>
                    </a:schemeClr>
                  </a:glow>
                </a:effectLst>
                <a:sym typeface="+mn-ea"/>
              </a:rPr>
              <a:t> </a:t>
            </a:r>
            <a:r>
              <a:rPr lang="en-US" b="1" dirty="0">
                <a:effectLst>
                  <a:glow rad="711200">
                    <a:schemeClr val="bg1">
                      <a:alpha val="40000"/>
                    </a:schemeClr>
                  </a:glow>
                </a:effectLst>
                <a:sym typeface="+mn-ea"/>
              </a:rPr>
              <a:t>Moldova and northern trade routes. Over time, </a:t>
            </a:r>
            <a:r>
              <a:rPr lang="en-US" b="1" dirty="0" err="1">
                <a:effectLst>
                  <a:glow rad="711200">
                    <a:schemeClr val="bg1">
                      <a:alpha val="40000"/>
                    </a:schemeClr>
                  </a:glow>
                </a:effectLst>
                <a:sym typeface="+mn-ea"/>
              </a:rPr>
              <a:t>Dorohoi</a:t>
            </a:r>
            <a:r>
              <a:rPr lang="en-US" b="1" dirty="0">
                <a:effectLst>
                  <a:glow rad="711200">
                    <a:schemeClr val="bg1">
                      <a:alpha val="40000"/>
                    </a:schemeClr>
                  </a:glow>
                </a:effectLst>
                <a:sym typeface="+mn-ea"/>
              </a:rPr>
              <a:t> became a military and administrative hub, especially in the 19th–20th centuries and is also known for its multicultural past</a:t>
            </a:r>
            <a:endParaRPr lang="ro-RO" b="1" dirty="0">
              <a:effectLst>
                <a:glow rad="711200">
                  <a:schemeClr val="bg1">
                    <a:alpha val="40000"/>
                  </a:schemeClr>
                </a:glow>
              </a:effectLst>
            </a:endParaRPr>
          </a:p>
          <a:p>
            <a:pPr indent="457200"/>
            <a:endParaRPr lang="ro-RO" altLang="ro-RO" b="1" dirty="0">
              <a:effectLst>
                <a:glow rad="711200">
                  <a:schemeClr val="bg1">
                    <a:alpha val="40000"/>
                  </a:schemeClr>
                </a:glow>
              </a:effectLst>
            </a:endParaRPr>
          </a:p>
        </p:txBody>
      </p:sp>
      <p:sp>
        <p:nvSpPr>
          <p:cNvPr id="3" name="CasetăText 7"/>
          <p:cNvSpPr txBox="1"/>
          <p:nvPr/>
        </p:nvSpPr>
        <p:spPr>
          <a:xfrm>
            <a:off x="2646362" y="1231085"/>
            <a:ext cx="6594475" cy="5088255"/>
          </a:xfrm>
          <a:prstGeom prst="rect">
            <a:avLst/>
          </a:prstGeom>
          <a:noFill/>
          <a:effectLst/>
        </p:spPr>
        <p:txBody>
          <a:bodyPr wrap="square" rtlCol="0">
            <a:noAutofit/>
          </a:bodyPr>
          <a:lstStyle/>
          <a:p>
            <a:pPr indent="457200"/>
            <a:endParaRPr lang="ro-RO" altLang="ro-RO" b="1" dirty="0">
              <a:effectLst/>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nodePh="1">
                                  <p:stCondLst>
                                    <p:cond delay="0"/>
                                  </p:stCondLst>
                                  <p:endCondLst>
                                    <p:cond evt="begin" delay="0">
                                      <p:tn val="30"/>
                                    </p:cond>
                                  </p:end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fade">
                                      <p:cBhvr>
                                        <p:cTn id="3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p:cNvSpPr>
            <a:spLocks noGrp="1" noRot="1" noChangeAspect="1" noMove="1" noResize="1" noEditPoints="1" noAdjustHandles="1" noChangeArrowheads="1" noChangeShapeType="1" noTextEdit="1"/>
          </p:cNvSpPr>
          <p:nvPr/>
        </p:nvSpPr>
        <p:spPr>
          <a:xfrm>
            <a:off x="0" y="5614416"/>
            <a:ext cx="12191999" cy="1243584"/>
          </a:xfrm>
          <a:prstGeom prst="rect">
            <a:avLst/>
          </a:pr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Neue Haas Grotesk Text Pro" panose="020B0504020202020204"/>
              <a:ea typeface="+mn-ea"/>
              <a:cs typeface="+mn-cs"/>
            </a:endParaRPr>
          </a:p>
        </p:txBody>
      </p:sp>
      <p:pic>
        <p:nvPicPr>
          <p:cNvPr id="15" name="Content Placeholder 14" descr="Municipiul_Dorohoi,_văzut_de_sus_(5)"/>
          <p:cNvPicPr>
            <a:picLocks noGrp="1" noChangeAspect="1"/>
          </p:cNvPicPr>
          <p:nvPr>
            <p:ph idx="1"/>
          </p:nvPr>
        </p:nvPicPr>
        <p:blipFill>
          <a:blip r:embed="rId2"/>
          <a:srcRect b="24765"/>
          <a:stretch>
            <a:fillRect/>
          </a:stretch>
        </p:blipFill>
        <p:spPr>
          <a:xfrm>
            <a:off x="0" y="0"/>
            <a:ext cx="12284430" cy="6858000"/>
          </a:xfrm>
          <a:prstGeom prst="rect">
            <a:avLst/>
          </a:prstGeom>
        </p:spPr>
      </p:pic>
      <p:sp>
        <p:nvSpPr>
          <p:cNvPr id="2" name="Titlu 1"/>
          <p:cNvSpPr>
            <a:spLocks noGrp="1"/>
          </p:cNvSpPr>
          <p:nvPr>
            <p:ph type="title"/>
          </p:nvPr>
        </p:nvSpPr>
        <p:spPr>
          <a:xfrm>
            <a:off x="3124200" y="0"/>
            <a:ext cx="5944235" cy="960120"/>
          </a:xfrm>
          <a:effectLst/>
        </p:spPr>
        <p:txBody>
          <a:bodyPr vert="horz" lIns="91440" tIns="45720" rIns="91440" bIns="45720" rtlCol="0" anchor="ctr">
            <a:noAutofit/>
          </a:bodyPr>
          <a:lstStyle/>
          <a:p>
            <a:r>
              <a:rPr lang="en-US" sz="5000" dirty="0">
                <a:effectLst>
                  <a:glow rad="1905000">
                    <a:srgbClr val="000000">
                      <a:alpha val="15000"/>
                    </a:srgbClr>
                  </a:glow>
                </a:effectLst>
                <a:latin typeface="Segoe UI Black" panose="020B0A02040204020203" charset="0"/>
                <a:cs typeface="Segoe UI Black" panose="020B0A02040204020203" charset="0"/>
              </a:rPr>
              <a:t>NOTABLE EVENTS</a:t>
            </a:r>
          </a:p>
        </p:txBody>
      </p:sp>
      <p:grpSp>
        <p:nvGrpSpPr>
          <p:cNvPr id="13" name="Grupare 12">
            <a:extLst>
              <a:ext uri="{FF2B5EF4-FFF2-40B4-BE49-F238E27FC236}">
                <a16:creationId xmlns:a16="http://schemas.microsoft.com/office/drawing/2014/main" id="{C3597726-6F5D-A75A-97C9-A1FD0BB8CC23}"/>
              </a:ext>
            </a:extLst>
          </p:cNvPr>
          <p:cNvGrpSpPr/>
          <p:nvPr/>
        </p:nvGrpSpPr>
        <p:grpSpPr>
          <a:xfrm>
            <a:off x="6005195" y="2949575"/>
            <a:ext cx="6128595" cy="1171575"/>
            <a:chOff x="6005195" y="2949575"/>
            <a:chExt cx="6128595" cy="1171575"/>
          </a:xfrm>
        </p:grpSpPr>
        <p:sp>
          <p:nvSpPr>
            <p:cNvPr id="4" name="Round Diagonal Corner Rectangle 3"/>
            <p:cNvSpPr/>
            <p:nvPr/>
          </p:nvSpPr>
          <p:spPr>
            <a:xfrm rot="21420000" flipH="1">
              <a:off x="6005195" y="2949575"/>
              <a:ext cx="6120765" cy="1171575"/>
            </a:xfrm>
            <a:prstGeom prst="round2DiagRect">
              <a:avLst/>
            </a:prstGeom>
            <a:solidFill>
              <a:srgbClr val="000000">
                <a:alpha val="30000"/>
              </a:srgbClr>
            </a:solidFill>
            <a:ln>
              <a:solidFill>
                <a:schemeClr val="tx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en-US"/>
            </a:p>
          </p:txBody>
        </p:sp>
        <p:sp>
          <p:nvSpPr>
            <p:cNvPr id="3" name="Text Box 2"/>
            <p:cNvSpPr txBox="1"/>
            <p:nvPr/>
          </p:nvSpPr>
          <p:spPr>
            <a:xfrm rot="21434730">
              <a:off x="6037790" y="3092719"/>
              <a:ext cx="6096000" cy="922020"/>
            </a:xfrm>
            <a:prstGeom prst="rect">
              <a:avLst/>
            </a:prstGeom>
            <a:noFill/>
          </p:spPr>
          <p:txBody>
            <a:bodyPr wrap="square" rtlCol="0" anchor="t">
              <a:spAutoFit/>
            </a:bodyPr>
            <a:lstStyle/>
            <a:p>
              <a:pPr indent="457200" algn="just"/>
              <a:r>
                <a:rPr lang="en-US" b="1" dirty="0">
                  <a:sym typeface="+mn-ea"/>
                </a:rPr>
                <a:t>Unfortunately, in June of 2010, heavy rain caused the Buhai River to overflow, flooding parts of </a:t>
              </a:r>
              <a:r>
                <a:rPr lang="en-US" b="1" dirty="0" err="1">
                  <a:sym typeface="+mn-ea"/>
                </a:rPr>
                <a:t>Dorohoi</a:t>
              </a:r>
              <a:r>
                <a:rPr lang="en-US" b="1" dirty="0">
                  <a:sym typeface="+mn-ea"/>
                </a:rPr>
                <a:t>, damaging homes and infrastructure.</a:t>
              </a:r>
            </a:p>
          </p:txBody>
        </p:sp>
      </p:grpSp>
      <p:grpSp>
        <p:nvGrpSpPr>
          <p:cNvPr id="7" name="Grupare 6">
            <a:extLst>
              <a:ext uri="{FF2B5EF4-FFF2-40B4-BE49-F238E27FC236}">
                <a16:creationId xmlns:a16="http://schemas.microsoft.com/office/drawing/2014/main" id="{808E50A4-8628-2484-A0A7-CB6DC92CDE59}"/>
              </a:ext>
            </a:extLst>
          </p:cNvPr>
          <p:cNvGrpSpPr/>
          <p:nvPr/>
        </p:nvGrpSpPr>
        <p:grpSpPr>
          <a:xfrm>
            <a:off x="142240" y="956147"/>
            <a:ext cx="5996490" cy="2308324"/>
            <a:chOff x="142240" y="956147"/>
            <a:chExt cx="5996490" cy="2308324"/>
          </a:xfrm>
        </p:grpSpPr>
        <p:sp>
          <p:nvSpPr>
            <p:cNvPr id="9" name="Round Diagonal Corner Rectangle 8"/>
            <p:cNvSpPr/>
            <p:nvPr/>
          </p:nvSpPr>
          <p:spPr>
            <a:xfrm rot="180000">
              <a:off x="142240" y="970280"/>
              <a:ext cx="5914390" cy="1957705"/>
            </a:xfrm>
            <a:prstGeom prst="round2DiagRect">
              <a:avLst/>
            </a:prstGeom>
            <a:solidFill>
              <a:srgbClr val="000000">
                <a:alpha val="30000"/>
              </a:srgbClr>
            </a:solidFill>
            <a:ln>
              <a:solidFill>
                <a:schemeClr val="tx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en-US"/>
            </a:p>
          </p:txBody>
        </p:sp>
        <p:sp>
          <p:nvSpPr>
            <p:cNvPr id="5" name="CasetăText 4">
              <a:extLst>
                <a:ext uri="{FF2B5EF4-FFF2-40B4-BE49-F238E27FC236}">
                  <a16:creationId xmlns:a16="http://schemas.microsoft.com/office/drawing/2014/main" id="{A9F4BFDF-7860-131B-BD43-756955D717D3}"/>
                </a:ext>
              </a:extLst>
            </p:cNvPr>
            <p:cNvSpPr txBox="1"/>
            <p:nvPr/>
          </p:nvSpPr>
          <p:spPr>
            <a:xfrm rot="193157">
              <a:off x="214309" y="956147"/>
              <a:ext cx="5924421" cy="2308324"/>
            </a:xfrm>
            <a:prstGeom prst="rect">
              <a:avLst/>
            </a:prstGeom>
            <a:noFill/>
          </p:spPr>
          <p:txBody>
            <a:bodyPr wrap="square" rtlCol="0">
              <a:spAutoFit/>
            </a:bodyPr>
            <a:lstStyle/>
            <a:p>
              <a:r>
                <a:rPr lang="en-US" b="1" dirty="0"/>
                <a:t>In the early 20</a:t>
              </a:r>
              <a:r>
                <a:rPr lang="en-US" b="1" baseline="30000" dirty="0"/>
                <a:t>th</a:t>
              </a:r>
              <a:r>
                <a:rPr lang="en-US" b="1" dirty="0"/>
                <a:t> century, a high amount of Jewish people moved here because of the series of events taking part in that era. They were very active in local life and even today there are some of them here. This comes to show that our city has a variety of people and that we can tolerate and help </a:t>
              </a:r>
              <a:r>
                <a:rPr lang="en-US" b="1" dirty="0" err="1"/>
                <a:t>eachother</a:t>
              </a:r>
              <a:r>
                <a:rPr lang="en-US" b="1" dirty="0"/>
                <a:t>!</a:t>
              </a:r>
              <a:endParaRPr lang="ro-RO" b="1" dirty="0"/>
            </a:p>
            <a:p>
              <a:endParaRPr lang="ro-RO" dirty="0"/>
            </a:p>
          </p:txBody>
        </p:sp>
      </p:grpSp>
      <p:grpSp>
        <p:nvGrpSpPr>
          <p:cNvPr id="10" name="Grupare 9">
            <a:extLst>
              <a:ext uri="{FF2B5EF4-FFF2-40B4-BE49-F238E27FC236}">
                <a16:creationId xmlns:a16="http://schemas.microsoft.com/office/drawing/2014/main" id="{A88A32A7-19F6-0F30-84E7-ADC8DA9DAAB8}"/>
              </a:ext>
            </a:extLst>
          </p:cNvPr>
          <p:cNvGrpSpPr/>
          <p:nvPr/>
        </p:nvGrpSpPr>
        <p:grpSpPr>
          <a:xfrm>
            <a:off x="234315" y="4371340"/>
            <a:ext cx="5827248" cy="1879300"/>
            <a:chOff x="234315" y="4371340"/>
            <a:chExt cx="5827248" cy="1879300"/>
          </a:xfrm>
        </p:grpSpPr>
        <p:sp>
          <p:nvSpPr>
            <p:cNvPr id="11" name="Round Diagonal Corner Rectangle 10"/>
            <p:cNvSpPr/>
            <p:nvPr/>
          </p:nvSpPr>
          <p:spPr>
            <a:xfrm rot="21420000" flipV="1">
              <a:off x="234315" y="4371340"/>
              <a:ext cx="5800090" cy="1630680"/>
            </a:xfrm>
            <a:prstGeom prst="round2DiagRect">
              <a:avLst/>
            </a:prstGeom>
            <a:solidFill>
              <a:srgbClr val="000000">
                <a:alpha val="30000"/>
              </a:srgbClr>
            </a:solidFill>
            <a:ln>
              <a:solidFill>
                <a:schemeClr val="tx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en-US"/>
            </a:p>
          </p:txBody>
        </p:sp>
        <p:sp>
          <p:nvSpPr>
            <p:cNvPr id="6" name="CasetăText 5">
              <a:extLst>
                <a:ext uri="{FF2B5EF4-FFF2-40B4-BE49-F238E27FC236}">
                  <a16:creationId xmlns:a16="http://schemas.microsoft.com/office/drawing/2014/main" id="{7AD7F6C3-9A62-4508-2BF2-139947ADE1A4}"/>
                </a:ext>
              </a:extLst>
            </p:cNvPr>
            <p:cNvSpPr txBox="1"/>
            <p:nvPr/>
          </p:nvSpPr>
          <p:spPr>
            <a:xfrm rot="21403999">
              <a:off x="374074" y="4496314"/>
              <a:ext cx="5687489" cy="1754326"/>
            </a:xfrm>
            <a:prstGeom prst="rect">
              <a:avLst/>
            </a:prstGeom>
            <a:noFill/>
          </p:spPr>
          <p:txBody>
            <a:bodyPr wrap="square" rtlCol="0">
              <a:spAutoFit/>
            </a:bodyPr>
            <a:lstStyle/>
            <a:p>
              <a:r>
                <a:rPr lang="en-US" b="1" dirty="0">
                  <a:sym typeface="+mn-ea"/>
                </a:rPr>
                <a:t>Lately, the European Union has been funding several projects in our city, such as school renovations, road repairs and infrastructure upgrades, bringing a huge impact to the quality of life.</a:t>
              </a:r>
              <a:endParaRPr lang="ro-RO" b="1" dirty="0"/>
            </a:p>
            <a:p>
              <a:endParaRPr lang="ro-RO" dirty="0"/>
            </a:p>
          </p:txBody>
        </p:sp>
      </p:gr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a:solidFill>
                  <a:schemeClr val="accent1">
                    <a:shade val="15000"/>
                  </a:schemeClr>
                </a:solidFill>
                <a:prstDash val="solid"/>
                <a:miter lim="800000"/>
                <a:headEnd/>
                <a:tailEnd/>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Neue Haas Grotesk Text Pro" panose="020B0504020202020204"/>
              <a:ea typeface="+mn-ea"/>
              <a:cs typeface="+mn-cs"/>
            </a:endParaRPr>
          </a:p>
        </p:txBody>
      </p:sp>
      <p:sp>
        <p:nvSpPr>
          <p:cNvPr id="12" name="Rectangle 11"/>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Neue Haas Grotesk Text Pro" panose="020B0504020202020204"/>
              <a:ea typeface="+mn-ea"/>
              <a:cs typeface="+mn-cs"/>
            </a:endParaRPr>
          </a:p>
        </p:txBody>
      </p:sp>
      <p:pic>
        <p:nvPicPr>
          <p:cNvPr id="5" name="Substituent conținut 4"/>
          <p:cNvPicPr>
            <a:picLocks noGrp="1" noChangeAspect="1"/>
          </p:cNvPicPr>
          <p:nvPr>
            <p:ph idx="1"/>
          </p:nvPr>
        </p:nvPicPr>
        <p:blipFill>
          <a:blip r:embed="rId2">
            <a:extLst>
              <a:ext uri="{28A0092B-C50C-407E-A947-70E740481C1C}">
                <a14:useLocalDpi xmlns:a14="http://schemas.microsoft.com/office/drawing/2010/main" val="0"/>
              </a:ext>
            </a:extLst>
          </a:blip>
          <a:srcRect t="1819" r="2" b="2"/>
          <a:stretch>
            <a:fillRect/>
          </a:stretch>
        </p:blipFill>
        <p:spPr>
          <a:xfrm>
            <a:off x="-257739" y="-148555"/>
            <a:ext cx="12510096" cy="7155110"/>
          </a:xfrm>
          <a:prstGeom prst="rect">
            <a:avLst/>
          </a:prstGeom>
        </p:spPr>
      </p:pic>
      <p:sp>
        <p:nvSpPr>
          <p:cNvPr id="6" name="CasetăText 5"/>
          <p:cNvSpPr txBox="1"/>
          <p:nvPr/>
        </p:nvSpPr>
        <p:spPr>
          <a:xfrm>
            <a:off x="100965" y="42545"/>
            <a:ext cx="5291455" cy="1630045"/>
          </a:xfrm>
          <a:prstGeom prst="rect">
            <a:avLst/>
          </a:prstGeom>
          <a:noFill/>
        </p:spPr>
        <p:txBody>
          <a:bodyPr wrap="square" rtlCol="0">
            <a:spAutoFit/>
          </a:bodyPr>
          <a:lstStyle/>
          <a:p>
            <a:r>
              <a:rPr lang="en-US" sz="5000" b="1" dirty="0">
                <a:solidFill>
                  <a:schemeClr val="bg1"/>
                </a:solidFill>
                <a:latin typeface="Segoe UI Black" panose="020B0A02040204020203" charset="0"/>
                <a:cs typeface="Segoe UI Black" panose="020B0A02040204020203" charset="0"/>
              </a:rPr>
              <a:t>HYSTORICAL HALL OF FAME</a:t>
            </a:r>
          </a:p>
        </p:txBody>
      </p:sp>
      <p:sp>
        <p:nvSpPr>
          <p:cNvPr id="8" name="CasetăText 7"/>
          <p:cNvSpPr txBox="1"/>
          <p:nvPr/>
        </p:nvSpPr>
        <p:spPr>
          <a:xfrm rot="247147">
            <a:off x="48640" y="2316544"/>
            <a:ext cx="3394075" cy="1476375"/>
          </a:xfrm>
          <a:prstGeom prst="rect">
            <a:avLst/>
          </a:prstGeom>
          <a:noFill/>
        </p:spPr>
        <p:txBody>
          <a:bodyPr wrap="square" rtlCol="0">
            <a:spAutoFit/>
          </a:bodyPr>
          <a:lstStyle/>
          <a:p>
            <a:pPr algn="l">
              <a:buClrTx/>
              <a:buSzTx/>
              <a:buNone/>
            </a:pPr>
            <a:r>
              <a:rPr lang="en-US" b="1" dirty="0">
                <a:solidFill>
                  <a:schemeClr val="bg1"/>
                </a:solidFill>
                <a:effectLst>
                  <a:glow rad="431800">
                    <a:srgbClr val="000000">
                      <a:alpha val="23000"/>
                    </a:srgbClr>
                  </a:glow>
                </a:effectLst>
              </a:rPr>
              <a:t>George Enescu (1881–1955)  World-renowned composer and violinist, born in Dorohoi, Romania’s most famous musical figure.</a:t>
            </a:r>
          </a:p>
        </p:txBody>
      </p:sp>
      <p:sp>
        <p:nvSpPr>
          <p:cNvPr id="9" name="CasetăText 8"/>
          <p:cNvSpPr txBox="1"/>
          <p:nvPr/>
        </p:nvSpPr>
        <p:spPr>
          <a:xfrm rot="21208526">
            <a:off x="6515735" y="196215"/>
            <a:ext cx="5486400" cy="1476375"/>
          </a:xfrm>
          <a:prstGeom prst="rect">
            <a:avLst/>
          </a:prstGeom>
          <a:noFill/>
        </p:spPr>
        <p:txBody>
          <a:bodyPr wrap="square" rtlCol="0">
            <a:spAutoFit/>
          </a:bodyPr>
          <a:lstStyle/>
          <a:p>
            <a:r>
              <a:rPr lang="en-US" b="1" dirty="0">
                <a:solidFill>
                  <a:schemeClr val="bg1"/>
                </a:solidFill>
                <a:effectLst>
                  <a:glow rad="431800">
                    <a:srgbClr val="000000">
                      <a:alpha val="23000"/>
                    </a:srgbClr>
                  </a:glow>
                </a:effectLst>
              </a:rPr>
              <a:t>Local Jewish merchants &amp; intellectuals (1800s)</a:t>
            </a:r>
          </a:p>
          <a:p>
            <a:r>
              <a:rPr lang="en-US" b="1" dirty="0">
                <a:solidFill>
                  <a:schemeClr val="bg1"/>
                </a:solidFill>
                <a:effectLst>
                  <a:glow rad="431800">
                    <a:srgbClr val="000000">
                      <a:alpha val="23000"/>
                    </a:srgbClr>
                  </a:glow>
                </a:effectLst>
              </a:rPr>
              <a:t> Influential in trade, education, and urban development, shaping the town’s economy. Most worthy of mentioning would be Ion </a:t>
            </a:r>
            <a:r>
              <a:rPr lang="ro-RO" b="1" dirty="0">
                <a:solidFill>
                  <a:schemeClr val="bg1"/>
                </a:solidFill>
                <a:effectLst>
                  <a:glow rad="431800">
                    <a:srgbClr val="000000">
                      <a:alpha val="23000"/>
                    </a:srgbClr>
                  </a:glow>
                </a:effectLst>
              </a:rPr>
              <a:t>Călugăru (1902–1956)</a:t>
            </a:r>
          </a:p>
        </p:txBody>
      </p:sp>
      <p:sp>
        <p:nvSpPr>
          <p:cNvPr id="11" name="CasetăText 10"/>
          <p:cNvSpPr txBox="1"/>
          <p:nvPr/>
        </p:nvSpPr>
        <p:spPr>
          <a:xfrm rot="21383072">
            <a:off x="8531687" y="4714200"/>
            <a:ext cx="3670300" cy="2030095"/>
          </a:xfrm>
          <a:prstGeom prst="rect">
            <a:avLst/>
          </a:prstGeom>
          <a:noFill/>
        </p:spPr>
        <p:txBody>
          <a:bodyPr wrap="square" rtlCol="0">
            <a:spAutoFit/>
          </a:bodyPr>
          <a:lstStyle/>
          <a:p>
            <a:r>
              <a:rPr lang="en-US" b="1" dirty="0">
                <a:solidFill>
                  <a:schemeClr val="bg1"/>
                </a:solidFill>
              </a:rPr>
              <a:t>Military commanders stationed in </a:t>
            </a:r>
            <a:r>
              <a:rPr lang="en-US" b="1" dirty="0" err="1">
                <a:solidFill>
                  <a:schemeClr val="bg1"/>
                </a:solidFill>
              </a:rPr>
              <a:t>Dorohoi</a:t>
            </a:r>
            <a:r>
              <a:rPr lang="en-US" b="1" dirty="0">
                <a:solidFill>
                  <a:schemeClr val="bg1"/>
                </a:solidFill>
              </a:rPr>
              <a:t> (19th century) Strengthened the town’s role as a regional military center. Between these awesome people counts </a:t>
            </a:r>
            <a:r>
              <a:rPr lang="ro-RO" b="1" dirty="0">
                <a:solidFill>
                  <a:schemeClr val="bg1"/>
                </a:solidFill>
              </a:rPr>
              <a:t>Nicolae </a:t>
            </a:r>
            <a:r>
              <a:rPr lang="ro-RO" b="1" dirty="0" err="1">
                <a:solidFill>
                  <a:schemeClr val="bg1"/>
                </a:solidFill>
              </a:rPr>
              <a:t>Samsonovici</a:t>
            </a:r>
            <a:endParaRPr lang="ro-RO" b="1" dirty="0">
              <a:solidFill>
                <a:schemeClr val="bg1"/>
              </a:solidFill>
            </a:endParaRPr>
          </a:p>
        </p:txBody>
      </p:sp>
      <p:sp>
        <p:nvSpPr>
          <p:cNvPr id="2" name="Text Box 1"/>
          <p:cNvSpPr txBox="1"/>
          <p:nvPr/>
        </p:nvSpPr>
        <p:spPr>
          <a:xfrm rot="21085317">
            <a:off x="112790" y="4603421"/>
            <a:ext cx="3822065" cy="1198880"/>
          </a:xfrm>
          <a:prstGeom prst="rect">
            <a:avLst/>
          </a:prstGeom>
          <a:noFill/>
        </p:spPr>
        <p:txBody>
          <a:bodyPr wrap="square" rtlCol="0" anchor="t">
            <a:spAutoFit/>
          </a:bodyPr>
          <a:lstStyle/>
          <a:p>
            <a:pPr algn="l">
              <a:buClrTx/>
              <a:buSzTx/>
              <a:buFontTx/>
            </a:pPr>
            <a:r>
              <a:rPr lang="en-US" b="1" dirty="0">
                <a:solidFill>
                  <a:schemeClr val="bg1"/>
                </a:solidFill>
                <a:effectLst>
                  <a:glow rad="431800">
                    <a:srgbClr val="000000">
                      <a:alpha val="23000"/>
                    </a:srgbClr>
                  </a:glow>
                </a:effectLst>
                <a:sym typeface="+mn-ea"/>
              </a:rPr>
              <a:t>Păstorel Teodoreanu (1894-1964)</a:t>
            </a:r>
            <a:endParaRPr lang="en-US" b="1" dirty="0">
              <a:solidFill>
                <a:schemeClr val="bg1"/>
              </a:solidFill>
              <a:effectLst>
                <a:glow rad="431800">
                  <a:srgbClr val="000000">
                    <a:alpha val="23000"/>
                  </a:srgbClr>
                </a:glow>
              </a:effectLst>
            </a:endParaRPr>
          </a:p>
          <a:p>
            <a:pPr algn="l">
              <a:buClrTx/>
              <a:buSzTx/>
              <a:buFontTx/>
            </a:pPr>
            <a:r>
              <a:rPr lang="en-US" b="1" dirty="0">
                <a:solidFill>
                  <a:schemeClr val="bg1"/>
                </a:solidFill>
                <a:effectLst>
                  <a:glow rad="431800">
                    <a:srgbClr val="000000">
                      <a:alpha val="23000"/>
                    </a:srgbClr>
                  </a:glow>
                </a:effectLst>
                <a:sym typeface="+mn-ea"/>
              </a:rPr>
              <a:t>Poet, lawyer and writer. Most known for his work entitled “Hronicul măscăriciului Vălătuc”.</a:t>
            </a:r>
          </a:p>
        </p:txBody>
      </p:sp>
      <p:sp>
        <p:nvSpPr>
          <p:cNvPr id="3" name="Text Box 2"/>
          <p:cNvSpPr txBox="1"/>
          <p:nvPr/>
        </p:nvSpPr>
        <p:spPr>
          <a:xfrm rot="21318350">
            <a:off x="4170768" y="4992252"/>
            <a:ext cx="3896360" cy="1753235"/>
          </a:xfrm>
          <a:prstGeom prst="rect">
            <a:avLst/>
          </a:prstGeom>
          <a:noFill/>
        </p:spPr>
        <p:txBody>
          <a:bodyPr wrap="square" rtlCol="0" anchor="t">
            <a:spAutoFit/>
          </a:bodyPr>
          <a:lstStyle/>
          <a:p>
            <a:r>
              <a:rPr lang="en-US" altLang="ro-RO" b="1" dirty="0">
                <a:solidFill>
                  <a:schemeClr val="bg1"/>
                </a:solidFill>
                <a:sym typeface="+mn-ea"/>
              </a:rPr>
              <a:t>Dumitru Chip</a:t>
            </a:r>
            <a:r>
              <a:rPr lang="ro-RO" altLang="ro-RO" b="1" dirty="0">
                <a:solidFill>
                  <a:schemeClr val="bg1"/>
                </a:solidFill>
                <a:sym typeface="+mn-ea"/>
              </a:rPr>
              <a:t>ăruș</a:t>
            </a:r>
            <a:r>
              <a:rPr lang="en-US" altLang="ro-RO" b="1" dirty="0">
                <a:solidFill>
                  <a:schemeClr val="bg1"/>
                </a:solidFill>
                <a:sym typeface="+mn-ea"/>
              </a:rPr>
              <a:t> (1886-1947)</a:t>
            </a:r>
            <a:endParaRPr lang="en-US" altLang="ro-RO" b="1" dirty="0">
              <a:solidFill>
                <a:schemeClr val="bg1"/>
              </a:solidFill>
            </a:endParaRPr>
          </a:p>
          <a:p>
            <a:r>
              <a:rPr lang="en-US" altLang="ro-RO" b="1" dirty="0">
                <a:solidFill>
                  <a:schemeClr val="bg1"/>
                </a:solidFill>
                <a:sym typeface="+mn-ea"/>
              </a:rPr>
              <a:t>Famuous sculptor and ceramist from Dorohoi. The biggest collection of his works contains 120 of his originals and is in Moscow.</a:t>
            </a:r>
          </a:p>
        </p:txBody>
      </p:sp>
      <p:sp>
        <p:nvSpPr>
          <p:cNvPr id="4" name="Text Box 3"/>
          <p:cNvSpPr txBox="1"/>
          <p:nvPr/>
        </p:nvSpPr>
        <p:spPr>
          <a:xfrm rot="504191">
            <a:off x="8551068" y="2437741"/>
            <a:ext cx="3429635" cy="1753235"/>
          </a:xfrm>
          <a:prstGeom prst="rect">
            <a:avLst/>
          </a:prstGeom>
          <a:noFill/>
        </p:spPr>
        <p:txBody>
          <a:bodyPr wrap="square" rtlCol="0" anchor="t">
            <a:spAutoFit/>
          </a:bodyPr>
          <a:lstStyle/>
          <a:p>
            <a:r>
              <a:rPr lang="en-US" altLang="ro-RO" b="1" dirty="0">
                <a:solidFill>
                  <a:schemeClr val="bg1"/>
                </a:solidFill>
                <a:sym typeface="+mn-ea"/>
              </a:rPr>
              <a:t>Maurice Hartt (1895-1950)</a:t>
            </a:r>
            <a:endParaRPr lang="en-US" altLang="ro-RO" b="1" dirty="0">
              <a:solidFill>
                <a:schemeClr val="bg1"/>
              </a:solidFill>
            </a:endParaRPr>
          </a:p>
          <a:p>
            <a:r>
              <a:rPr lang="en-US" altLang="ro-RO" b="1" dirty="0">
                <a:solidFill>
                  <a:schemeClr val="bg1"/>
                </a:solidFill>
                <a:sym typeface="+mn-ea"/>
              </a:rPr>
              <a:t>Canadian politician, that was elected to the Legislative Assembly of Quebec and then to the House of Commons of Canada.</a:t>
            </a:r>
          </a:p>
        </p:txBody>
      </p:sp>
      <p:sp>
        <p:nvSpPr>
          <p:cNvPr id="14" name="CasetăText 13">
            <a:extLst>
              <a:ext uri="{FF2B5EF4-FFF2-40B4-BE49-F238E27FC236}">
                <a16:creationId xmlns:a16="http://schemas.microsoft.com/office/drawing/2014/main" id="{6F5F8280-E0AE-85C4-ACCA-5D40936C83A9}"/>
              </a:ext>
            </a:extLst>
          </p:cNvPr>
          <p:cNvSpPr txBox="1"/>
          <p:nvPr/>
        </p:nvSpPr>
        <p:spPr>
          <a:xfrm rot="20798133">
            <a:off x="4142267" y="2866022"/>
            <a:ext cx="3791013" cy="1477328"/>
          </a:xfrm>
          <a:prstGeom prst="rect">
            <a:avLst/>
          </a:prstGeom>
          <a:noFill/>
        </p:spPr>
        <p:txBody>
          <a:bodyPr wrap="square" rtlCol="0">
            <a:spAutoFit/>
          </a:bodyPr>
          <a:lstStyle/>
          <a:p>
            <a:r>
              <a:rPr lang="en-US" b="1" dirty="0">
                <a:solidFill>
                  <a:schemeClr val="bg1"/>
                </a:solidFill>
                <a:effectLst>
                  <a:glow rad="1905000">
                    <a:srgbClr val="000000">
                      <a:alpha val="23000"/>
                    </a:srgbClr>
                  </a:glow>
                </a:effectLst>
              </a:rPr>
              <a:t>Benjamin Abrams (1893-1967) </a:t>
            </a:r>
          </a:p>
          <a:p>
            <a:r>
              <a:rPr lang="en-US" b="1" dirty="0">
                <a:solidFill>
                  <a:schemeClr val="bg1"/>
                </a:solidFill>
                <a:effectLst>
                  <a:glow rad="1905000">
                    <a:srgbClr val="000000">
                      <a:alpha val="23000"/>
                    </a:srgbClr>
                  </a:glow>
                </a:effectLst>
              </a:rPr>
              <a:t>American Businessman and founder of Emerson Radio &amp; Phonograph Records.</a:t>
            </a:r>
          </a:p>
          <a:p>
            <a:endParaRPr lang="ro-R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0" end="0"/>
                                            </p:txEl>
                                          </p:spTgt>
                                        </p:tgtEl>
                                        <p:attrNameLst>
                                          <p:attrName>style.visibility</p:attrName>
                                        </p:attrNameLst>
                                      </p:cBhvr>
                                      <p:to>
                                        <p:strVal val="visible"/>
                                      </p:to>
                                    </p:set>
                                    <p:animEffect transition="in" filter="fade">
                                      <p:cBhvr>
                                        <p:cTn id="42" dur="500"/>
                                        <p:tgtEl>
                                          <p:spTgt spid="9">
                                            <p:txEl>
                                              <p:pRg st="0" end="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9">
                                            <p:txEl>
                                              <p:pRg st="1" end="1"/>
                                            </p:txEl>
                                          </p:spTgt>
                                        </p:tgtEl>
                                        <p:attrNameLst>
                                          <p:attrName>style.visibility</p:attrName>
                                        </p:attrNameLst>
                                      </p:cBhvr>
                                      <p:to>
                                        <p:strVal val="visible"/>
                                      </p:to>
                                    </p:set>
                                    <p:animEffect transition="in" filter="fade">
                                      <p:cBhvr>
                                        <p:cTn id="4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unicipiul_Dorohoi,_văzut_de_sus_(2)"/>
          <p:cNvPicPr>
            <a:picLocks noChangeAspect="1"/>
          </p:cNvPicPr>
          <p:nvPr/>
        </p:nvPicPr>
        <p:blipFill>
          <a:blip r:embed="rId2"/>
          <a:stretch>
            <a:fillRect/>
          </a:stretch>
        </p:blipFill>
        <p:spPr>
          <a:xfrm>
            <a:off x="0" y="0"/>
            <a:ext cx="12192000" cy="6858000"/>
          </a:xfrm>
          <a:prstGeom prst="rect">
            <a:avLst/>
          </a:prstGeom>
        </p:spPr>
      </p:pic>
      <p:sp>
        <p:nvSpPr>
          <p:cNvPr id="2" name="Titlu 1"/>
          <p:cNvSpPr>
            <a:spLocks noGrp="1"/>
          </p:cNvSpPr>
          <p:nvPr>
            <p:ph type="title"/>
          </p:nvPr>
        </p:nvSpPr>
        <p:spPr>
          <a:xfrm>
            <a:off x="309880" y="291465"/>
            <a:ext cx="4900295" cy="1434465"/>
          </a:xfrm>
        </p:spPr>
        <p:txBody>
          <a:bodyPr>
            <a:normAutofit fontScale="90000"/>
          </a:bodyPr>
          <a:lstStyle/>
          <a:p>
            <a:pPr algn="l">
              <a:buClrTx/>
              <a:buSzTx/>
              <a:buFontTx/>
            </a:pPr>
            <a:r>
              <a:rPr lang="en-US" sz="5555" dirty="0">
                <a:solidFill>
                  <a:schemeClr val="bg1"/>
                </a:solidFill>
                <a:effectLst>
                  <a:glow rad="228600">
                    <a:srgbClr val="000000">
                      <a:alpha val="13000"/>
                    </a:srgbClr>
                  </a:glow>
                </a:effectLst>
                <a:latin typeface="Segoe UI Black" panose="020B0A02040204020203" charset="0"/>
                <a:cs typeface="Segoe UI Black" panose="020B0A02040204020203" charset="0"/>
              </a:rPr>
              <a:t>TODAY’S</a:t>
            </a:r>
            <a:br>
              <a:rPr lang="en-US" sz="5555" dirty="0">
                <a:solidFill>
                  <a:schemeClr val="bg1"/>
                </a:solidFill>
                <a:effectLst>
                  <a:glow rad="228600">
                    <a:srgbClr val="000000">
                      <a:alpha val="13000"/>
                    </a:srgbClr>
                  </a:glow>
                </a:effectLst>
                <a:latin typeface="Segoe UI Black" panose="020B0A02040204020203" charset="0"/>
                <a:cs typeface="Segoe UI Black" panose="020B0A02040204020203" charset="0"/>
              </a:rPr>
            </a:br>
            <a:r>
              <a:rPr lang="en-US" sz="5555" dirty="0">
                <a:solidFill>
                  <a:schemeClr val="bg1"/>
                </a:solidFill>
                <a:effectLst>
                  <a:glow rad="228600">
                    <a:srgbClr val="000000">
                      <a:alpha val="13000"/>
                    </a:srgbClr>
                  </a:glow>
                </a:effectLst>
                <a:latin typeface="Segoe UI Black" panose="020B0A02040204020203" charset="0"/>
                <a:cs typeface="Segoe UI Black" panose="020B0A02040204020203" charset="0"/>
              </a:rPr>
              <a:t>HALL OF FAME</a:t>
            </a:r>
          </a:p>
        </p:txBody>
      </p:sp>
      <p:sp>
        <p:nvSpPr>
          <p:cNvPr id="6" name="CasetăText 5"/>
          <p:cNvSpPr txBox="1"/>
          <p:nvPr/>
        </p:nvSpPr>
        <p:spPr>
          <a:xfrm rot="772285">
            <a:off x="7870190" y="998702"/>
            <a:ext cx="3444240" cy="645160"/>
          </a:xfrm>
          <a:prstGeom prst="rect">
            <a:avLst/>
          </a:prstGeom>
          <a:noFill/>
        </p:spPr>
        <p:txBody>
          <a:bodyPr wrap="square" rtlCol="0">
            <a:spAutoFit/>
          </a:bodyPr>
          <a:lstStyle/>
          <a:p>
            <a:r>
              <a:rPr lang="ro-RO" b="1" dirty="0">
                <a:solidFill>
                  <a:schemeClr val="bg1"/>
                </a:solidFill>
                <a:effectLst>
                  <a:glow rad="431800">
                    <a:srgbClr val="000000">
                      <a:alpha val="25000"/>
                    </a:srgbClr>
                  </a:glow>
                </a:effectLst>
              </a:rPr>
              <a:t>Vlad Dragoș </a:t>
            </a:r>
            <a:r>
              <a:rPr lang="ro-RO" b="1" dirty="0" err="1">
                <a:solidFill>
                  <a:schemeClr val="bg1"/>
                </a:solidFill>
                <a:effectLst>
                  <a:glow rad="431800">
                    <a:srgbClr val="000000">
                      <a:alpha val="25000"/>
                    </a:srgbClr>
                  </a:glow>
                </a:effectLst>
              </a:rPr>
              <a:t>Aicoboae </a:t>
            </a:r>
            <a:r>
              <a:rPr lang="en-US" b="1" dirty="0">
                <a:solidFill>
                  <a:schemeClr val="bg1"/>
                </a:solidFill>
                <a:effectLst>
                  <a:glow rad="431800">
                    <a:srgbClr val="000000">
                      <a:alpha val="25000"/>
                    </a:srgbClr>
                  </a:glow>
                </a:effectLst>
              </a:rPr>
              <a:t>(1993) Olympic rower</a:t>
            </a:r>
          </a:p>
        </p:txBody>
      </p:sp>
      <p:sp>
        <p:nvSpPr>
          <p:cNvPr id="8" name="CasetăText 7"/>
          <p:cNvSpPr txBox="1"/>
          <p:nvPr/>
        </p:nvSpPr>
        <p:spPr>
          <a:xfrm rot="21367148">
            <a:off x="4910455" y="5294435"/>
            <a:ext cx="4174490" cy="645160"/>
          </a:xfrm>
          <a:prstGeom prst="rect">
            <a:avLst/>
          </a:prstGeom>
          <a:noFill/>
        </p:spPr>
        <p:txBody>
          <a:bodyPr wrap="square">
            <a:spAutoFit/>
          </a:bodyPr>
          <a:lstStyle/>
          <a:p>
            <a:pPr algn="l">
              <a:buClrTx/>
              <a:buSzTx/>
              <a:buFontTx/>
            </a:pPr>
            <a:r>
              <a:rPr lang="en-US" b="1" dirty="0">
                <a:solidFill>
                  <a:schemeClr val="bg1"/>
                </a:solidFill>
                <a:effectLst>
                  <a:glow rad="431800">
                    <a:srgbClr val="000000">
                      <a:alpha val="25000"/>
                    </a:srgbClr>
                  </a:glow>
                </a:effectLst>
              </a:rPr>
              <a:t>Sebastian Cosmin Cozmâncă (1992)</a:t>
            </a:r>
          </a:p>
          <a:p>
            <a:pPr algn="l">
              <a:buClrTx/>
              <a:buSzTx/>
              <a:buFontTx/>
            </a:pPr>
            <a:r>
              <a:rPr lang="en-US" b="1" dirty="0">
                <a:solidFill>
                  <a:schemeClr val="bg1"/>
                </a:solidFill>
                <a:effectLst>
                  <a:glow rad="431800">
                    <a:srgbClr val="000000">
                      <a:alpha val="25000"/>
                    </a:srgbClr>
                  </a:glow>
                </a:effectLst>
              </a:rPr>
              <a:t>Heavyweight kickboxing champion</a:t>
            </a:r>
            <a:endParaRPr lang="ro-RO" dirty="0">
              <a:solidFill>
                <a:schemeClr val="bg1"/>
              </a:solidFill>
            </a:endParaRPr>
          </a:p>
        </p:txBody>
      </p:sp>
      <p:sp>
        <p:nvSpPr>
          <p:cNvPr id="10" name="CasetăText 9"/>
          <p:cNvSpPr txBox="1"/>
          <p:nvPr/>
        </p:nvSpPr>
        <p:spPr>
          <a:xfrm rot="617226">
            <a:off x="8275740" y="3663078"/>
            <a:ext cx="2922270" cy="922020"/>
          </a:xfrm>
          <a:prstGeom prst="rect">
            <a:avLst/>
          </a:prstGeom>
          <a:noFill/>
        </p:spPr>
        <p:txBody>
          <a:bodyPr wrap="square">
            <a:spAutoFit/>
          </a:bodyPr>
          <a:lstStyle/>
          <a:p>
            <a:pPr algn="l">
              <a:buClrTx/>
              <a:buSzTx/>
              <a:buNone/>
            </a:pPr>
            <a:r>
              <a:rPr lang="en-US" b="1" dirty="0">
                <a:solidFill>
                  <a:schemeClr val="bg1"/>
                </a:solidFill>
                <a:effectLst>
                  <a:glow rad="431800">
                    <a:srgbClr val="000000">
                      <a:alpha val="25000"/>
                    </a:srgbClr>
                  </a:glow>
                </a:effectLst>
              </a:rPr>
              <a:t>Gheorghe Liliac (1959)</a:t>
            </a:r>
          </a:p>
          <a:p>
            <a:pPr algn="l">
              <a:buClrTx/>
              <a:buSzTx/>
              <a:buNone/>
            </a:pPr>
            <a:r>
              <a:rPr lang="en-US" b="1" dirty="0">
                <a:solidFill>
                  <a:schemeClr val="bg1"/>
                </a:solidFill>
                <a:effectLst>
                  <a:glow rad="431800">
                    <a:srgbClr val="000000">
                      <a:alpha val="25000"/>
                    </a:srgbClr>
                  </a:glow>
                </a:effectLst>
              </a:rPr>
              <a:t>Retired goalkeeper for Romanias national team</a:t>
            </a:r>
          </a:p>
        </p:txBody>
      </p:sp>
      <p:sp>
        <p:nvSpPr>
          <p:cNvPr id="14" name="CasetăText 13"/>
          <p:cNvSpPr txBox="1"/>
          <p:nvPr/>
        </p:nvSpPr>
        <p:spPr>
          <a:xfrm rot="508705">
            <a:off x="1917656" y="4239856"/>
            <a:ext cx="3399155" cy="645160"/>
          </a:xfrm>
          <a:prstGeom prst="rect">
            <a:avLst/>
          </a:prstGeom>
          <a:noFill/>
        </p:spPr>
        <p:txBody>
          <a:bodyPr wrap="square">
            <a:spAutoFit/>
          </a:bodyPr>
          <a:lstStyle/>
          <a:p>
            <a:pPr algn="l">
              <a:buClrTx/>
              <a:buSzTx/>
              <a:buFontTx/>
            </a:pPr>
            <a:r>
              <a:rPr lang="en-US" b="1" dirty="0">
                <a:solidFill>
                  <a:schemeClr val="bg1"/>
                </a:solidFill>
                <a:effectLst>
                  <a:glow rad="431800">
                    <a:srgbClr val="000000">
                      <a:alpha val="25000"/>
                    </a:srgbClr>
                  </a:glow>
                </a:effectLst>
              </a:rPr>
              <a:t>Dan Pița (1938)</a:t>
            </a:r>
          </a:p>
          <a:p>
            <a:pPr algn="l">
              <a:buClrTx/>
              <a:buSzTx/>
              <a:buFontTx/>
            </a:pPr>
            <a:r>
              <a:rPr lang="en-US" b="1" dirty="0">
                <a:solidFill>
                  <a:schemeClr val="bg1"/>
                </a:solidFill>
                <a:effectLst>
                  <a:glow rad="431800">
                    <a:srgbClr val="000000">
                      <a:alpha val="25000"/>
                    </a:srgbClr>
                  </a:glow>
                </a:effectLst>
              </a:rPr>
              <a:t>Film director and screenwriter</a:t>
            </a:r>
          </a:p>
        </p:txBody>
      </p:sp>
      <p:sp>
        <p:nvSpPr>
          <p:cNvPr id="18" name="CasetăText 17"/>
          <p:cNvSpPr txBox="1"/>
          <p:nvPr/>
        </p:nvSpPr>
        <p:spPr>
          <a:xfrm rot="20908174">
            <a:off x="4099499" y="2453095"/>
            <a:ext cx="3444875" cy="922020"/>
          </a:xfrm>
          <a:prstGeom prst="rect">
            <a:avLst/>
          </a:prstGeom>
          <a:noFill/>
        </p:spPr>
        <p:txBody>
          <a:bodyPr wrap="square">
            <a:spAutoFit/>
          </a:bodyPr>
          <a:lstStyle/>
          <a:p>
            <a:pPr algn="l">
              <a:buClrTx/>
              <a:buSzTx/>
              <a:buFontTx/>
            </a:pPr>
            <a:r>
              <a:rPr lang="en-US" b="1" dirty="0">
                <a:solidFill>
                  <a:schemeClr val="bg1"/>
                </a:solidFill>
                <a:effectLst>
                  <a:glow rad="431800">
                    <a:srgbClr val="000000">
                      <a:alpha val="25000"/>
                    </a:srgbClr>
                  </a:glow>
                </a:effectLst>
              </a:rPr>
              <a:t>Marius Șuleap (1979)</a:t>
            </a:r>
          </a:p>
          <a:p>
            <a:pPr algn="l">
              <a:buClrTx/>
              <a:buSzTx/>
              <a:buFontTx/>
            </a:pPr>
            <a:r>
              <a:rPr lang="en-US" b="1" dirty="0">
                <a:solidFill>
                  <a:schemeClr val="bg1"/>
                </a:solidFill>
                <a:effectLst>
                  <a:glow rad="431800">
                    <a:srgbClr val="000000">
                      <a:alpha val="25000"/>
                    </a:srgbClr>
                  </a:glow>
                </a:effectLst>
              </a:rPr>
              <a:t>Retired midfielder for Romanias national team</a:t>
            </a:r>
          </a:p>
        </p:txBody>
      </p:sp>
      <p:sp>
        <p:nvSpPr>
          <p:cNvPr id="20" name="CasetăText 19"/>
          <p:cNvSpPr txBox="1"/>
          <p:nvPr/>
        </p:nvSpPr>
        <p:spPr>
          <a:xfrm rot="21104028">
            <a:off x="498020" y="2297059"/>
            <a:ext cx="2781300" cy="645160"/>
          </a:xfrm>
          <a:prstGeom prst="rect">
            <a:avLst/>
          </a:prstGeom>
          <a:noFill/>
        </p:spPr>
        <p:txBody>
          <a:bodyPr wrap="square">
            <a:spAutoFit/>
          </a:bodyPr>
          <a:lstStyle/>
          <a:p>
            <a:pPr algn="l">
              <a:buClrTx/>
              <a:buSzTx/>
              <a:buNone/>
            </a:pPr>
            <a:r>
              <a:rPr lang="en-US" b="1" dirty="0">
                <a:solidFill>
                  <a:schemeClr val="bg1"/>
                </a:solidFill>
                <a:effectLst>
                  <a:glow rad="431800">
                    <a:srgbClr val="000000">
                      <a:alpha val="25000"/>
                    </a:srgbClr>
                  </a:glow>
                </a:effectLst>
              </a:rPr>
              <a:t>Dan Condurache (1952)</a:t>
            </a:r>
          </a:p>
          <a:p>
            <a:pPr algn="l">
              <a:buClrTx/>
              <a:buSzTx/>
              <a:buNone/>
            </a:pPr>
            <a:r>
              <a:rPr lang="en-US" b="1" dirty="0">
                <a:solidFill>
                  <a:schemeClr val="bg1"/>
                </a:solidFill>
                <a:effectLst>
                  <a:glow rad="431800">
                    <a:srgbClr val="000000">
                      <a:alpha val="25000"/>
                    </a:srgbClr>
                  </a:glow>
                </a:effectLst>
              </a:rPr>
              <a:t>Film actor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fade">
                                      <p:cBhvr>
                                        <p:cTn id="37" dur="500"/>
                                        <p:tgtEl>
                                          <p:spTgt spid="10">
                                            <p:txEl>
                                              <p:pRg st="0" end="0"/>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10">
                                            <p:txEl>
                                              <p:pRg st="1" end="1"/>
                                            </p:txEl>
                                          </p:spTgt>
                                        </p:tgtEl>
                                        <p:attrNameLst>
                                          <p:attrName>style.visibility</p:attrName>
                                        </p:attrNameLst>
                                      </p:cBhvr>
                                      <p:to>
                                        <p:strVal val="visible"/>
                                      </p:to>
                                    </p:set>
                                    <p:animEffect transition="in" filter="fade">
                                      <p:cBhvr>
                                        <p:cTn id="40"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P spid="14" grpId="0"/>
      <p:bldP spid="18"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srcRect t="24439" b="2809"/>
          <a:stretch>
            <a:fillRect/>
          </a:stretch>
        </p:blipFill>
        <p:spPr>
          <a:xfrm>
            <a:off x="-34925" y="0"/>
            <a:ext cx="12226925" cy="6858000"/>
          </a:xfrm>
          <a:prstGeom prst="rect">
            <a:avLst/>
          </a:prstGeom>
        </p:spPr>
      </p:pic>
      <p:sp>
        <p:nvSpPr>
          <p:cNvPr id="2" name="Titlu 1"/>
          <p:cNvSpPr>
            <a:spLocks noGrp="1"/>
          </p:cNvSpPr>
          <p:nvPr>
            <p:ph type="title"/>
          </p:nvPr>
        </p:nvSpPr>
        <p:spPr>
          <a:xfrm>
            <a:off x="2392362" y="1619885"/>
            <a:ext cx="7559675" cy="1484630"/>
          </a:xfrm>
        </p:spPr>
        <p:txBody>
          <a:bodyPr>
            <a:normAutofit fontScale="90000"/>
          </a:bodyPr>
          <a:lstStyle/>
          <a:p>
            <a:pPr algn="l">
              <a:buClrTx/>
              <a:buSzTx/>
              <a:buFontTx/>
            </a:pPr>
            <a:r>
              <a:rPr lang="en-US" sz="5555" dirty="0">
                <a:solidFill>
                  <a:schemeClr val="bg1"/>
                </a:solidFill>
                <a:effectLst>
                  <a:glow rad="317500">
                    <a:srgbClr val="000000">
                      <a:alpha val="30000"/>
                    </a:srgbClr>
                  </a:glow>
                </a:effectLst>
                <a:latin typeface="Segoe UI Black" panose="020B0A02040204020203" charset="0"/>
                <a:cs typeface="Segoe UI Black" panose="020B0A02040204020203" charset="0"/>
              </a:rPr>
              <a:t>THANK YOU SO MUCH FOR YOUR ATTENTION</a:t>
            </a:r>
          </a:p>
        </p:txBody>
      </p:sp>
      <p:sp>
        <p:nvSpPr>
          <p:cNvPr id="6" name="CasetăText 5"/>
          <p:cNvSpPr txBox="1"/>
          <p:nvPr/>
        </p:nvSpPr>
        <p:spPr>
          <a:xfrm>
            <a:off x="2485389" y="3709670"/>
            <a:ext cx="7373620" cy="1014730"/>
          </a:xfrm>
          <a:prstGeom prst="rect">
            <a:avLst/>
          </a:prstGeom>
          <a:noFill/>
        </p:spPr>
        <p:txBody>
          <a:bodyPr wrap="square" rtlCol="0">
            <a:spAutoFit/>
          </a:bodyPr>
          <a:lstStyle/>
          <a:p>
            <a:pPr algn="ctr"/>
            <a:r>
              <a:rPr lang="en-US" sz="2000" b="1" dirty="0">
                <a:solidFill>
                  <a:schemeClr val="bg1"/>
                </a:solidFill>
                <a:effectLst>
                  <a:glow rad="317500">
                    <a:srgbClr val="000000">
                      <a:alpha val="20000"/>
                    </a:srgbClr>
                  </a:glow>
                </a:effectLst>
              </a:rPr>
              <a:t>WE TRIED TO MAKE THIS PRESENTATION AS SHORT AS POSSIBLE TO KEEP EVERYONES ATTENTION. IF YOU HAVE ANY QUESTIONS DO NOT HESITATE TO ASK</a:t>
            </a:r>
          </a:p>
        </p:txBody>
      </p:sp>
    </p:spTree>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580</Words>
  <Application>Microsoft Office PowerPoint</Application>
  <PresentationFormat>Ecran lat</PresentationFormat>
  <Paragraphs>41</Paragraphs>
  <Slides>7</Slides>
  <Notes>1</Notes>
  <HiddenSlides>0</HiddenSlides>
  <MMClips>0</MMClips>
  <ScaleCrop>false</ScaleCrop>
  <HeadingPairs>
    <vt:vector size="6" baseType="variant">
      <vt:variant>
        <vt:lpstr>Fonturi utilizate</vt:lpstr>
      </vt:variant>
      <vt:variant>
        <vt:i4>4</vt:i4>
      </vt:variant>
      <vt:variant>
        <vt:lpstr>Temă</vt:lpstr>
      </vt:variant>
      <vt:variant>
        <vt:i4>1</vt:i4>
      </vt:variant>
      <vt:variant>
        <vt:lpstr>Titluri diapozitive</vt:lpstr>
      </vt:variant>
      <vt:variant>
        <vt:i4>7</vt:i4>
      </vt:variant>
    </vt:vector>
  </HeadingPairs>
  <TitlesOfParts>
    <vt:vector size="12" baseType="lpstr">
      <vt:lpstr>Arial</vt:lpstr>
      <vt:lpstr>Calibri</vt:lpstr>
      <vt:lpstr>Neue Haas Grotesk Text Pro</vt:lpstr>
      <vt:lpstr>Segoe UI Black</vt:lpstr>
      <vt:lpstr>VanillaVTI</vt:lpstr>
      <vt:lpstr>WELCOME TO DOROHOI</vt:lpstr>
      <vt:lpstr>Prezentare PowerPoint</vt:lpstr>
      <vt:lpstr>ABOUT THE CITY  </vt:lpstr>
      <vt:lpstr>NOTABLE EVENTS</vt:lpstr>
      <vt:lpstr>Prezentare PowerPoint</vt:lpstr>
      <vt:lpstr>TODAY’S HALL OF FAME</vt:lpstr>
      <vt:lpstr>THANK YOU SO MUCH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Quality 69</dc:creator>
  <cp:lastModifiedBy>Quality 69</cp:lastModifiedBy>
  <cp:revision>7</cp:revision>
  <dcterms:created xsi:type="dcterms:W3CDTF">2026-01-06T13:57:00Z</dcterms:created>
  <dcterms:modified xsi:type="dcterms:W3CDTF">2026-01-07T11:56:18Z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A4E91E9AAB3A4094BC50616F133E758F_13</vt:lpwstr>
  </property>
  <property fmtid="{D5CDD505-2E9C-101B-9397-08002B2CF9AE}" pid="3" name="KSOProductBuildVer">
    <vt:lpwstr>1033-12.2.0.23196</vt:lpwstr>
  </property>
</Properties>
</file>