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8288000" cy="10287000"/>
  <p:notesSz cx="6858000" cy="9144000"/>
  <p:embeddedFontLst>
    <p:embeddedFont>
      <p:font typeface="Gulfs Display" charset="1" panose="00000500000000000000"/>
      <p:regular r:id="rId19"/>
    </p:embeddedFont>
    <p:embeddedFont>
      <p:font typeface="Canva Sans Bold" charset="1" panose="020B0803030501040103"/>
      <p:regular r:id="rId20"/>
    </p:embeddedFont>
    <p:embeddedFont>
      <p:font typeface="Agrandir Bold" charset="1" panose="00000800000000000000"/>
      <p:regular r:id="rId21"/>
    </p:embeddedFont>
    <p:embeddedFont>
      <p:font typeface="Agrandir" charset="1" panose="0000050000000000000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jpeg" Type="http://schemas.openxmlformats.org/officeDocument/2006/relationships/image"/><Relationship Id="rId15" Target="../media/image14.png" Type="http://schemas.openxmlformats.org/officeDocument/2006/relationships/image"/><Relationship Id="rId16" Target="../media/image15.png" Type="http://schemas.openxmlformats.org/officeDocument/2006/relationships/image"/><Relationship Id="rId17" Target="../media/image16.jpe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png" Type="http://schemas.openxmlformats.org/officeDocument/2006/relationships/image"/><Relationship Id="rId11" Target="../media/image20.svg" Type="http://schemas.openxmlformats.org/officeDocument/2006/relationships/image"/><Relationship Id="rId12" Target="../media/image21.png" Type="http://schemas.openxmlformats.org/officeDocument/2006/relationships/image"/><Relationship Id="rId13" Target="../media/image22.png" Type="http://schemas.openxmlformats.org/officeDocument/2006/relationships/image"/><Relationship Id="rId14" Target="../media/image23.svg" Type="http://schemas.openxmlformats.org/officeDocument/2006/relationships/image"/><Relationship Id="rId15" Target="../media/image24.png" Type="http://schemas.openxmlformats.org/officeDocument/2006/relationships/image"/><Relationship Id="rId16" Target="../media/image25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7.png" Type="http://schemas.openxmlformats.org/officeDocument/2006/relationships/image"/><Relationship Id="rId5" Target="../media/image18.svg" Type="http://schemas.openxmlformats.org/officeDocument/2006/relationships/image"/><Relationship Id="rId6" Target="../media/image11.png" Type="http://schemas.openxmlformats.org/officeDocument/2006/relationships/image"/><Relationship Id="rId7" Target="../media/image12.svg" Type="http://schemas.openxmlformats.org/officeDocument/2006/relationships/image"/><Relationship Id="rId8" Target="../media/image3.png" Type="http://schemas.openxmlformats.org/officeDocument/2006/relationships/image"/><Relationship Id="rId9" Target="../media/image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0.png" Type="http://schemas.openxmlformats.org/officeDocument/2006/relationships/image"/><Relationship Id="rId11" Target="../media/image31.svg" Type="http://schemas.openxmlformats.org/officeDocument/2006/relationships/image"/><Relationship Id="rId12" Target="../media/image32.png" Type="http://schemas.openxmlformats.org/officeDocument/2006/relationships/image"/><Relationship Id="rId13" Target="../media/image33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26.png" Type="http://schemas.openxmlformats.org/officeDocument/2006/relationships/image"/><Relationship Id="rId7" Target="../media/image27.svg" Type="http://schemas.openxmlformats.org/officeDocument/2006/relationships/image"/><Relationship Id="rId8" Target="../media/image28.png" Type="http://schemas.openxmlformats.org/officeDocument/2006/relationships/image"/><Relationship Id="rId9" Target="../media/image29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12" Target="../media/image26.png" Type="http://schemas.openxmlformats.org/officeDocument/2006/relationships/image"/><Relationship Id="rId13" Target="../media/image27.svg" Type="http://schemas.openxmlformats.org/officeDocument/2006/relationships/image"/><Relationship Id="rId14" Target="../media/image34.png" Type="http://schemas.openxmlformats.org/officeDocument/2006/relationships/image"/><Relationship Id="rId15" Target="../media/image35.png" Type="http://schemas.openxmlformats.org/officeDocument/2006/relationships/image"/><Relationship Id="rId16" Target="../media/image36.png" Type="http://schemas.openxmlformats.org/officeDocument/2006/relationships/image"/><Relationship Id="rId17" Target="../media/image37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30.png" Type="http://schemas.openxmlformats.org/officeDocument/2006/relationships/image"/><Relationship Id="rId7" Target="../media/image31.svg" Type="http://schemas.openxmlformats.org/officeDocument/2006/relationships/image"/><Relationship Id="rId8" Target="../media/image32.png" Type="http://schemas.openxmlformats.org/officeDocument/2006/relationships/image"/><Relationship Id="rId9" Target="../media/image33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38.png" Type="http://schemas.openxmlformats.org/officeDocument/2006/relationships/image"/><Relationship Id="rId7" Target="../media/image37.png" Type="http://schemas.openxmlformats.org/officeDocument/2006/relationships/image"/><Relationship Id="rId8" Target="../media/image39.png" Type="http://schemas.openxmlformats.org/officeDocument/2006/relationships/image"/><Relationship Id="rId9" Target="../media/image40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3.png" Type="http://schemas.openxmlformats.org/officeDocument/2006/relationships/image"/><Relationship Id="rId11" Target="../media/image44.svg" Type="http://schemas.openxmlformats.org/officeDocument/2006/relationships/image"/><Relationship Id="rId12" Target="../media/image3.png" Type="http://schemas.openxmlformats.org/officeDocument/2006/relationships/image"/><Relationship Id="rId13" Target="../media/image4.svg" Type="http://schemas.openxmlformats.org/officeDocument/2006/relationships/image"/><Relationship Id="rId14" Target="https://lrmd.ro/acreditare-erasmus-vet-2024-2027/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26.png" Type="http://schemas.openxmlformats.org/officeDocument/2006/relationships/image"/><Relationship Id="rId7" Target="../media/image27.svg" Type="http://schemas.openxmlformats.org/officeDocument/2006/relationships/image"/><Relationship Id="rId8" Target="../media/image41.png" Type="http://schemas.openxmlformats.org/officeDocument/2006/relationships/image"/><Relationship Id="rId9" Target="../media/image42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3.png" Type="http://schemas.openxmlformats.org/officeDocument/2006/relationships/image"/><Relationship Id="rId11" Target="../media/image44.svg" Type="http://schemas.openxmlformats.org/officeDocument/2006/relationships/image"/><Relationship Id="rId12" Target="../media/image45.png" Type="http://schemas.openxmlformats.org/officeDocument/2006/relationships/image"/><Relationship Id="rId13" Target="../media/image46.svg" Type="http://schemas.openxmlformats.org/officeDocument/2006/relationships/image"/><Relationship Id="rId14" Target="../media/image47.png" Type="http://schemas.openxmlformats.org/officeDocument/2006/relationships/image"/><Relationship Id="rId15" Target="../media/image48.png" Type="http://schemas.openxmlformats.org/officeDocument/2006/relationships/image"/><Relationship Id="rId16" Target="../media/image49.svg" Type="http://schemas.openxmlformats.org/officeDocument/2006/relationships/image"/><Relationship Id="rId17" Target="../media/image50.png" Type="http://schemas.openxmlformats.org/officeDocument/2006/relationships/image"/><Relationship Id="rId18" Target="../media/image51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26.png" Type="http://schemas.openxmlformats.org/officeDocument/2006/relationships/image"/><Relationship Id="rId7" Target="../media/image27.svg" Type="http://schemas.openxmlformats.org/officeDocument/2006/relationships/image"/><Relationship Id="rId8" Target="../media/image41.png" Type="http://schemas.openxmlformats.org/officeDocument/2006/relationships/image"/><Relationship Id="rId9" Target="../media/image42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6.png" Type="http://schemas.openxmlformats.org/officeDocument/2006/relationships/image"/><Relationship Id="rId11" Target="../media/image57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52.png" Type="http://schemas.openxmlformats.org/officeDocument/2006/relationships/image"/><Relationship Id="rId7" Target="../media/image53.svg" Type="http://schemas.openxmlformats.org/officeDocument/2006/relationships/image"/><Relationship Id="rId8" Target="../media/image54.png" Type="http://schemas.openxmlformats.org/officeDocument/2006/relationships/image"/><Relationship Id="rId9" Target="../media/image55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2.svg" Type="http://schemas.openxmlformats.org/officeDocument/2006/relationships/image"/><Relationship Id="rId11" Target="../media/image43.png" Type="http://schemas.openxmlformats.org/officeDocument/2006/relationships/image"/><Relationship Id="rId12" Target="../media/image44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https://lrmd.ro/acreditare-erasmus-vet-2024-2027/" TargetMode="External" Type="http://schemas.openxmlformats.org/officeDocument/2006/relationships/hyperlink"/><Relationship Id="rId7" Target="../media/image26.png" Type="http://schemas.openxmlformats.org/officeDocument/2006/relationships/image"/><Relationship Id="rId8" Target="../media/image27.svg" Type="http://schemas.openxmlformats.org/officeDocument/2006/relationships/image"/><Relationship Id="rId9" Target="../media/image41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58.png" Type="http://schemas.openxmlformats.org/officeDocument/2006/relationships/image"/><Relationship Id="rId7" Target="../media/image59.svg" Type="http://schemas.openxmlformats.org/officeDocument/2006/relationships/image"/><Relationship Id="rId8" Target="../media/image60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3.png" Type="http://schemas.openxmlformats.org/officeDocument/2006/relationships/image"/><Relationship Id="rId11" Target="../media/image64.svg" Type="http://schemas.openxmlformats.org/officeDocument/2006/relationships/image"/><Relationship Id="rId12" Target="../media/image65.png" Type="http://schemas.openxmlformats.org/officeDocument/2006/relationships/image"/><Relationship Id="rId13" Target="../media/image66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61.png" Type="http://schemas.openxmlformats.org/officeDocument/2006/relationships/image"/><Relationship Id="rId7" Target="../media/image62.svg" Type="http://schemas.openxmlformats.org/officeDocument/2006/relationships/image"/><Relationship Id="rId8" Target="../media/image28.png" Type="http://schemas.openxmlformats.org/officeDocument/2006/relationships/image"/><Relationship Id="rId9" Target="../media/image29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1.png" Type="http://schemas.openxmlformats.org/officeDocument/2006/relationships/image"/><Relationship Id="rId11" Target="../media/image72.png" Type="http://schemas.openxmlformats.org/officeDocument/2006/relationships/image"/><Relationship Id="rId12" Target="../media/image73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67.png" Type="http://schemas.openxmlformats.org/officeDocument/2006/relationships/image"/><Relationship Id="rId7" Target="../media/image68.svg" Type="http://schemas.openxmlformats.org/officeDocument/2006/relationships/image"/><Relationship Id="rId8" Target="../media/image69.png" Type="http://schemas.openxmlformats.org/officeDocument/2006/relationships/image"/><Relationship Id="rId9" Target="../media/image70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.png" Type="http://schemas.openxmlformats.org/officeDocument/2006/relationships/image"/><Relationship Id="rId11" Target="../media/image4.svg" Type="http://schemas.openxmlformats.org/officeDocument/2006/relationships/image"/><Relationship Id="rId12" Target="../media/image78.png" Type="http://schemas.openxmlformats.org/officeDocument/2006/relationships/image"/><Relationship Id="rId13" Target="../media/image79.jpe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74.png" Type="http://schemas.openxmlformats.org/officeDocument/2006/relationships/image"/><Relationship Id="rId7" Target="../media/image75.svg" Type="http://schemas.openxmlformats.org/officeDocument/2006/relationships/image"/><Relationship Id="rId8" Target="../media/image76.png" Type="http://schemas.openxmlformats.org/officeDocument/2006/relationships/image"/><Relationship Id="rId9" Target="../media/image77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FFFF">
                <a:alpha val="100000"/>
              </a:srgbClr>
            </a:gs>
            <a:gs pos="100000">
              <a:srgbClr val="B6D5F8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966317" y="1028675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6"/>
                </a:lnTo>
                <a:lnTo>
                  <a:pt x="0" y="53562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188747" y="3931680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105134" y="2167968"/>
            <a:ext cx="9812253" cy="11872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651"/>
              </a:lnSpc>
              <a:spcBef>
                <a:spcPct val="0"/>
              </a:spcBef>
            </a:pPr>
            <a:r>
              <a:rPr lang="en-US" sz="6651" spc="332">
                <a:solidFill>
                  <a:srgbClr val="01339A"/>
                </a:solidFill>
                <a:latin typeface="Gulfs Display"/>
                <a:ea typeface="Gulfs Display"/>
                <a:cs typeface="Gulfs Display"/>
                <a:sym typeface="Gulfs Display"/>
              </a:rPr>
              <a:t>ERASMUS PROJECTS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666129">
            <a:off x="1854759" y="1255734"/>
            <a:ext cx="1255721" cy="1576819"/>
          </a:xfrm>
          <a:custGeom>
            <a:avLst/>
            <a:gdLst/>
            <a:ahLst/>
            <a:cxnLst/>
            <a:rect r="r" b="b" t="t" l="l"/>
            <a:pathLst>
              <a:path h="1576819" w="1255721">
                <a:moveTo>
                  <a:pt x="0" y="0"/>
                </a:moveTo>
                <a:lnTo>
                  <a:pt x="1255721" y="0"/>
                </a:lnTo>
                <a:lnTo>
                  <a:pt x="1255721" y="1576818"/>
                </a:lnTo>
                <a:lnTo>
                  <a:pt x="0" y="157681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502805">
            <a:off x="-932269" y="8554403"/>
            <a:ext cx="3921938" cy="1818353"/>
          </a:xfrm>
          <a:custGeom>
            <a:avLst/>
            <a:gdLst/>
            <a:ahLst/>
            <a:cxnLst/>
            <a:rect r="r" b="b" t="t" l="l"/>
            <a:pathLst>
              <a:path h="1818353" w="3921938">
                <a:moveTo>
                  <a:pt x="0" y="0"/>
                </a:moveTo>
                <a:lnTo>
                  <a:pt x="3921938" y="0"/>
                </a:lnTo>
                <a:lnTo>
                  <a:pt x="3921938" y="1818353"/>
                </a:lnTo>
                <a:lnTo>
                  <a:pt x="0" y="18183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696517">
            <a:off x="16249490" y="-276550"/>
            <a:ext cx="2454147" cy="2852277"/>
          </a:xfrm>
          <a:custGeom>
            <a:avLst/>
            <a:gdLst/>
            <a:ahLst/>
            <a:cxnLst/>
            <a:rect r="r" b="b" t="t" l="l"/>
            <a:pathLst>
              <a:path h="2852277" w="2454147">
                <a:moveTo>
                  <a:pt x="0" y="0"/>
                </a:moveTo>
                <a:lnTo>
                  <a:pt x="2454146" y="0"/>
                </a:lnTo>
                <a:lnTo>
                  <a:pt x="2454146" y="2852277"/>
                </a:lnTo>
                <a:lnTo>
                  <a:pt x="0" y="28522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620568">
            <a:off x="12986260" y="6763298"/>
            <a:ext cx="1141600" cy="1433516"/>
          </a:xfrm>
          <a:custGeom>
            <a:avLst/>
            <a:gdLst/>
            <a:ahLst/>
            <a:cxnLst/>
            <a:rect r="r" b="b" t="t" l="l"/>
            <a:pathLst>
              <a:path h="1433516" w="1141600">
                <a:moveTo>
                  <a:pt x="1141601" y="0"/>
                </a:moveTo>
                <a:lnTo>
                  <a:pt x="0" y="0"/>
                </a:lnTo>
                <a:lnTo>
                  <a:pt x="0" y="1433517"/>
                </a:lnTo>
                <a:lnTo>
                  <a:pt x="1141601" y="1433517"/>
                </a:lnTo>
                <a:lnTo>
                  <a:pt x="114160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34930">
            <a:off x="-1374278" y="-1864620"/>
            <a:ext cx="5751571" cy="4507794"/>
          </a:xfrm>
          <a:custGeom>
            <a:avLst/>
            <a:gdLst/>
            <a:ahLst/>
            <a:cxnLst/>
            <a:rect r="r" b="b" t="t" l="l"/>
            <a:pathLst>
              <a:path h="4507794" w="5751571">
                <a:moveTo>
                  <a:pt x="0" y="0"/>
                </a:moveTo>
                <a:lnTo>
                  <a:pt x="5751571" y="0"/>
                </a:lnTo>
                <a:lnTo>
                  <a:pt x="5751571" y="4507794"/>
                </a:lnTo>
                <a:lnTo>
                  <a:pt x="0" y="450779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834930">
            <a:off x="14721453" y="7257841"/>
            <a:ext cx="5959456" cy="4670724"/>
          </a:xfrm>
          <a:custGeom>
            <a:avLst/>
            <a:gdLst/>
            <a:ahLst/>
            <a:cxnLst/>
            <a:rect r="r" b="b" t="t" l="l"/>
            <a:pathLst>
              <a:path h="4670724" w="5959456">
                <a:moveTo>
                  <a:pt x="0" y="0"/>
                </a:moveTo>
                <a:lnTo>
                  <a:pt x="5959456" y="0"/>
                </a:lnTo>
                <a:lnTo>
                  <a:pt x="5959456" y="4670724"/>
                </a:lnTo>
                <a:lnTo>
                  <a:pt x="0" y="467072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6396628">
            <a:off x="2154871" y="6738287"/>
            <a:ext cx="2523712" cy="1610587"/>
          </a:xfrm>
          <a:custGeom>
            <a:avLst/>
            <a:gdLst/>
            <a:ahLst/>
            <a:cxnLst/>
            <a:rect r="r" b="b" t="t" l="l"/>
            <a:pathLst>
              <a:path h="1610587" w="2523712">
                <a:moveTo>
                  <a:pt x="0" y="0"/>
                </a:moveTo>
                <a:lnTo>
                  <a:pt x="2523712" y="0"/>
                </a:lnTo>
                <a:lnTo>
                  <a:pt x="2523712" y="1610587"/>
                </a:lnTo>
                <a:lnTo>
                  <a:pt x="0" y="161058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6720001" y="5443819"/>
            <a:ext cx="3821809" cy="2547873"/>
          </a:xfrm>
          <a:custGeom>
            <a:avLst/>
            <a:gdLst/>
            <a:ahLst/>
            <a:cxnLst/>
            <a:rect r="r" b="b" t="t" l="l"/>
            <a:pathLst>
              <a:path h="2547873" w="3821809">
                <a:moveTo>
                  <a:pt x="0" y="0"/>
                </a:moveTo>
                <a:lnTo>
                  <a:pt x="3821809" y="0"/>
                </a:lnTo>
                <a:lnTo>
                  <a:pt x="3821809" y="2547873"/>
                </a:lnTo>
                <a:lnTo>
                  <a:pt x="0" y="254787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56308" y="305595"/>
            <a:ext cx="5341068" cy="1195595"/>
          </a:xfrm>
          <a:custGeom>
            <a:avLst/>
            <a:gdLst/>
            <a:ahLst/>
            <a:cxnLst/>
            <a:rect r="r" b="b" t="t" l="l"/>
            <a:pathLst>
              <a:path h="1195595" w="5341068">
                <a:moveTo>
                  <a:pt x="0" y="0"/>
                </a:moveTo>
                <a:lnTo>
                  <a:pt x="5341068" y="0"/>
                </a:lnTo>
                <a:lnTo>
                  <a:pt x="5341068" y="1195595"/>
                </a:lnTo>
                <a:lnTo>
                  <a:pt x="0" y="1195595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5477245" y="127963"/>
            <a:ext cx="2223936" cy="2223936"/>
          </a:xfrm>
          <a:custGeom>
            <a:avLst/>
            <a:gdLst/>
            <a:ahLst/>
            <a:cxnLst/>
            <a:rect r="r" b="b" t="t" l="l"/>
            <a:pathLst>
              <a:path h="2223936" w="2223936">
                <a:moveTo>
                  <a:pt x="0" y="0"/>
                </a:moveTo>
                <a:lnTo>
                  <a:pt x="2223936" y="0"/>
                </a:lnTo>
                <a:lnTo>
                  <a:pt x="2223936" y="2223936"/>
                </a:lnTo>
                <a:lnTo>
                  <a:pt x="0" y="2223936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7343075" y="281791"/>
            <a:ext cx="2371538" cy="1735595"/>
          </a:xfrm>
          <a:custGeom>
            <a:avLst/>
            <a:gdLst/>
            <a:ahLst/>
            <a:cxnLst/>
            <a:rect r="r" b="b" t="t" l="l"/>
            <a:pathLst>
              <a:path h="1735595" w="2371538">
                <a:moveTo>
                  <a:pt x="0" y="0"/>
                </a:moveTo>
                <a:lnTo>
                  <a:pt x="2371538" y="0"/>
                </a:lnTo>
                <a:lnTo>
                  <a:pt x="2371538" y="1735595"/>
                </a:lnTo>
                <a:lnTo>
                  <a:pt x="0" y="1735595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5477348" y="4055505"/>
            <a:ext cx="6307115" cy="10923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00"/>
              </a:lnSpc>
              <a:spcBef>
                <a:spcPct val="0"/>
              </a:spcBef>
            </a:pPr>
            <a:r>
              <a:rPr lang="en-US" sz="6500" spc="325">
                <a:solidFill>
                  <a:srgbClr val="01339A"/>
                </a:solidFill>
                <a:latin typeface="Gulfs Display"/>
                <a:ea typeface="Gulfs Display"/>
                <a:cs typeface="Gulfs Display"/>
                <a:sym typeface="Gulfs Display"/>
              </a:rPr>
              <a:t>HIGHSCHOOL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5477348" y="3270319"/>
            <a:ext cx="6102992" cy="8716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66"/>
              </a:lnSpc>
              <a:spcBef>
                <a:spcPct val="0"/>
              </a:spcBef>
            </a:pPr>
            <a:r>
              <a:rPr lang="en-US" sz="6566">
                <a:solidFill>
                  <a:srgbClr val="01339A"/>
                </a:solidFill>
                <a:latin typeface="Gulfs Display"/>
                <a:ea typeface="Gulfs Display"/>
                <a:cs typeface="Gulfs Display"/>
                <a:sym typeface="Gulfs Display"/>
              </a:rPr>
              <a:t>AT OUR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549310" y="8249548"/>
            <a:ext cx="8246150" cy="20726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b="true" sz="2399">
                <a:solidFill>
                  <a:srgbClr val="01339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Mobility group of students </a:t>
            </a:r>
          </a:p>
          <a:p>
            <a:pPr algn="ctr">
              <a:lnSpc>
                <a:spcPts val="3359"/>
              </a:lnSpc>
            </a:pPr>
            <a:r>
              <a:rPr lang="en-US" b="true" sz="2399">
                <a:solidFill>
                  <a:srgbClr val="01339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in Erasmus Project - Accreditation in School Education, </a:t>
            </a:r>
          </a:p>
          <a:p>
            <a:pPr algn="ctr">
              <a:lnSpc>
                <a:spcPts val="3359"/>
              </a:lnSpc>
            </a:pPr>
            <a:r>
              <a:rPr lang="en-US" b="true" sz="2399">
                <a:solidFill>
                  <a:srgbClr val="01339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no. 2025-1-RO01-KA121-SCH-000318883</a:t>
            </a:r>
          </a:p>
          <a:p>
            <a:pPr algn="ctr">
              <a:lnSpc>
                <a:spcPts val="3359"/>
              </a:lnSpc>
            </a:pPr>
          </a:p>
          <a:p>
            <a:pPr algn="ctr">
              <a:lnSpc>
                <a:spcPts val="335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171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908879" y="2794262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6"/>
                </a:lnTo>
                <a:lnTo>
                  <a:pt x="0" y="53562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784572" y="0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98059" y="2459513"/>
            <a:ext cx="8386513" cy="27058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390"/>
              </a:lnSpc>
            </a:pPr>
            <a:r>
              <a:rPr lang="en-US" sz="10390">
                <a:solidFill>
                  <a:srgbClr val="FFFFFF"/>
                </a:solidFill>
                <a:latin typeface="Gulfs Display"/>
                <a:ea typeface="Gulfs Display"/>
                <a:cs typeface="Gulfs Display"/>
                <a:sym typeface="Gulfs Display"/>
              </a:rPr>
              <a:t>WHAT IS ERASMUS+?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64460">
            <a:off x="10666667" y="1166807"/>
            <a:ext cx="1273207" cy="2349878"/>
          </a:xfrm>
          <a:custGeom>
            <a:avLst/>
            <a:gdLst/>
            <a:ahLst/>
            <a:cxnLst/>
            <a:rect r="r" b="b" t="t" l="l"/>
            <a:pathLst>
              <a:path h="2349878" w="1273207">
                <a:moveTo>
                  <a:pt x="0" y="0"/>
                </a:moveTo>
                <a:lnTo>
                  <a:pt x="1273207" y="0"/>
                </a:lnTo>
                <a:lnTo>
                  <a:pt x="1273207" y="2349877"/>
                </a:lnTo>
                <a:lnTo>
                  <a:pt x="0" y="23498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6396628">
            <a:off x="9033434" y="6013978"/>
            <a:ext cx="2155580" cy="1375652"/>
          </a:xfrm>
          <a:custGeom>
            <a:avLst/>
            <a:gdLst/>
            <a:ahLst/>
            <a:cxnLst/>
            <a:rect r="r" b="b" t="t" l="l"/>
            <a:pathLst>
              <a:path h="1375652" w="2155580">
                <a:moveTo>
                  <a:pt x="0" y="0"/>
                </a:moveTo>
                <a:lnTo>
                  <a:pt x="2155580" y="0"/>
                </a:lnTo>
                <a:lnTo>
                  <a:pt x="2155580" y="1375652"/>
                </a:lnTo>
                <a:lnTo>
                  <a:pt x="0" y="13756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541476" y="6193568"/>
            <a:ext cx="974448" cy="1223622"/>
          </a:xfrm>
          <a:custGeom>
            <a:avLst/>
            <a:gdLst/>
            <a:ahLst/>
            <a:cxnLst/>
            <a:rect r="r" b="b" t="t" l="l"/>
            <a:pathLst>
              <a:path h="1223622" w="974448">
                <a:moveTo>
                  <a:pt x="974448" y="0"/>
                </a:moveTo>
                <a:lnTo>
                  <a:pt x="0" y="0"/>
                </a:lnTo>
                <a:lnTo>
                  <a:pt x="0" y="1223622"/>
                </a:lnTo>
                <a:lnTo>
                  <a:pt x="974448" y="1223622"/>
                </a:lnTo>
                <a:lnTo>
                  <a:pt x="974448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936029" y="8592128"/>
            <a:ext cx="1159791" cy="1253212"/>
          </a:xfrm>
          <a:custGeom>
            <a:avLst/>
            <a:gdLst/>
            <a:ahLst/>
            <a:cxnLst/>
            <a:rect r="r" b="b" t="t" l="l"/>
            <a:pathLst>
              <a:path h="1253212" w="1159791">
                <a:moveTo>
                  <a:pt x="0" y="0"/>
                </a:moveTo>
                <a:lnTo>
                  <a:pt x="1159790" y="0"/>
                </a:lnTo>
                <a:lnTo>
                  <a:pt x="1159790" y="1253212"/>
                </a:lnTo>
                <a:lnTo>
                  <a:pt x="0" y="125321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7917804" y="1307236"/>
            <a:ext cx="10274701" cy="6426059"/>
            <a:chOff x="0" y="0"/>
            <a:chExt cx="812800" cy="50834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508346"/>
            </a:xfrm>
            <a:custGeom>
              <a:avLst/>
              <a:gdLst/>
              <a:ahLst/>
              <a:cxnLst/>
              <a:rect r="r" b="b" t="t" l="l"/>
              <a:pathLst>
                <a:path h="508346" w="812800">
                  <a:moveTo>
                    <a:pt x="812800" y="0"/>
                  </a:moveTo>
                  <a:lnTo>
                    <a:pt x="0" y="0"/>
                  </a:lnTo>
                  <a:lnTo>
                    <a:pt x="101600" y="254173"/>
                  </a:lnTo>
                  <a:lnTo>
                    <a:pt x="0" y="508346"/>
                  </a:lnTo>
                  <a:lnTo>
                    <a:pt x="812800" y="508346"/>
                  </a:lnTo>
                  <a:lnTo>
                    <a:pt x="711200" y="254173"/>
                  </a:lnTo>
                  <a:lnTo>
                    <a:pt x="812800" y="0"/>
                  </a:lnTo>
                  <a:close/>
                </a:path>
              </a:pathLst>
            </a:custGeom>
            <a:blipFill>
              <a:blip r:embed="rId12"/>
              <a:stretch>
                <a:fillRect l="-5966" t="0" r="-5966" b="0"/>
              </a:stretch>
            </a:blipFill>
          </p:spPr>
        </p:sp>
      </p:grpSp>
      <p:sp>
        <p:nvSpPr>
          <p:cNvPr name="Freeform 11" id="11"/>
          <p:cNvSpPr/>
          <p:nvPr/>
        </p:nvSpPr>
        <p:spPr>
          <a:xfrm flipH="false" flipV="false" rot="0">
            <a:off x="7709777" y="898719"/>
            <a:ext cx="974448" cy="1223622"/>
          </a:xfrm>
          <a:custGeom>
            <a:avLst/>
            <a:gdLst/>
            <a:ahLst/>
            <a:cxnLst/>
            <a:rect r="r" b="b" t="t" l="l"/>
            <a:pathLst>
              <a:path h="1223622" w="974448">
                <a:moveTo>
                  <a:pt x="0" y="0"/>
                </a:moveTo>
                <a:lnTo>
                  <a:pt x="974448" y="0"/>
                </a:lnTo>
                <a:lnTo>
                  <a:pt x="974448" y="1223622"/>
                </a:lnTo>
                <a:lnTo>
                  <a:pt x="0" y="122362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746682">
            <a:off x="6529856" y="5820178"/>
            <a:ext cx="2775897" cy="3194024"/>
          </a:xfrm>
          <a:custGeom>
            <a:avLst/>
            <a:gdLst/>
            <a:ahLst/>
            <a:cxnLst/>
            <a:rect r="r" b="b" t="t" l="l"/>
            <a:pathLst>
              <a:path h="3194024" w="2775897">
                <a:moveTo>
                  <a:pt x="0" y="0"/>
                </a:moveTo>
                <a:lnTo>
                  <a:pt x="2775897" y="0"/>
                </a:lnTo>
                <a:lnTo>
                  <a:pt x="2775897" y="3194024"/>
                </a:lnTo>
                <a:lnTo>
                  <a:pt x="0" y="319402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5160752" y="6093068"/>
            <a:ext cx="3127248" cy="4114800"/>
          </a:xfrm>
          <a:custGeom>
            <a:avLst/>
            <a:gdLst/>
            <a:ahLst/>
            <a:cxnLst/>
            <a:rect r="r" b="b" t="t" l="l"/>
            <a:pathLst>
              <a:path h="4114800" w="3127248">
                <a:moveTo>
                  <a:pt x="0" y="0"/>
                </a:moveTo>
                <a:lnTo>
                  <a:pt x="3127248" y="0"/>
                </a:lnTo>
                <a:lnTo>
                  <a:pt x="312724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2378891" y="8649139"/>
            <a:ext cx="10661772" cy="10629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30"/>
              </a:lnSpc>
            </a:pPr>
            <a:r>
              <a:rPr lang="en-US" sz="3000">
                <a:solidFill>
                  <a:srgbClr val="5171FF"/>
                </a:solidFill>
                <a:latin typeface="Gulfs Display"/>
                <a:ea typeface="Gulfs Display"/>
                <a:cs typeface="Gulfs Display"/>
                <a:sym typeface="Gulfs Display"/>
              </a:rPr>
              <a:t>I am Mrs. Samantha Wilson.</a:t>
            </a:r>
          </a:p>
          <a:p>
            <a:pPr algn="l">
              <a:lnSpc>
                <a:spcPts val="4230"/>
              </a:lnSpc>
            </a:pPr>
            <a:r>
              <a:rPr lang="en-US" sz="3000">
                <a:solidFill>
                  <a:srgbClr val="5171FF"/>
                </a:solidFill>
                <a:latin typeface="Gulfs Display"/>
                <a:ea typeface="Gulfs Display"/>
                <a:cs typeface="Gulfs Display"/>
                <a:sym typeface="Gulfs Display"/>
              </a:rPr>
              <a:t>I'm your English Teacher.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271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4930793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931793" y="0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834930">
            <a:off x="-1374278" y="-1864620"/>
            <a:ext cx="5751571" cy="4507794"/>
          </a:xfrm>
          <a:custGeom>
            <a:avLst/>
            <a:gdLst/>
            <a:ahLst/>
            <a:cxnLst/>
            <a:rect r="r" b="b" t="t" l="l"/>
            <a:pathLst>
              <a:path h="4507794" w="5751571">
                <a:moveTo>
                  <a:pt x="0" y="0"/>
                </a:moveTo>
                <a:lnTo>
                  <a:pt x="5751571" y="0"/>
                </a:lnTo>
                <a:lnTo>
                  <a:pt x="5751571" y="4507794"/>
                </a:lnTo>
                <a:lnTo>
                  <a:pt x="0" y="45077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834930">
            <a:off x="14654326" y="7476329"/>
            <a:ext cx="5959456" cy="4670724"/>
          </a:xfrm>
          <a:custGeom>
            <a:avLst/>
            <a:gdLst/>
            <a:ahLst/>
            <a:cxnLst/>
            <a:rect r="r" b="b" t="t" l="l"/>
            <a:pathLst>
              <a:path h="4670724" w="5959456">
                <a:moveTo>
                  <a:pt x="0" y="0"/>
                </a:moveTo>
                <a:lnTo>
                  <a:pt x="5959456" y="0"/>
                </a:lnTo>
                <a:lnTo>
                  <a:pt x="5959456" y="4670724"/>
                </a:lnTo>
                <a:lnTo>
                  <a:pt x="0" y="4670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-71138">
            <a:off x="1394804" y="792269"/>
            <a:ext cx="15498391" cy="8277049"/>
            <a:chOff x="0" y="0"/>
            <a:chExt cx="4081881" cy="217996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081881" cy="2179964"/>
            </a:xfrm>
            <a:custGeom>
              <a:avLst/>
              <a:gdLst/>
              <a:ahLst/>
              <a:cxnLst/>
              <a:rect r="r" b="b" t="t" l="l"/>
              <a:pathLst>
                <a:path h="2179964" w="4081881">
                  <a:moveTo>
                    <a:pt x="41461" y="0"/>
                  </a:moveTo>
                  <a:lnTo>
                    <a:pt x="4040420" y="0"/>
                  </a:lnTo>
                  <a:cubicBezTo>
                    <a:pt x="4051416" y="0"/>
                    <a:pt x="4061962" y="4368"/>
                    <a:pt x="4069737" y="12144"/>
                  </a:cubicBezTo>
                  <a:cubicBezTo>
                    <a:pt x="4077512" y="19919"/>
                    <a:pt x="4081881" y="30465"/>
                    <a:pt x="4081881" y="41461"/>
                  </a:cubicBezTo>
                  <a:lnTo>
                    <a:pt x="4081881" y="2138503"/>
                  </a:lnTo>
                  <a:cubicBezTo>
                    <a:pt x="4081881" y="2149499"/>
                    <a:pt x="4077512" y="2160045"/>
                    <a:pt x="4069737" y="2167820"/>
                  </a:cubicBezTo>
                  <a:cubicBezTo>
                    <a:pt x="4061962" y="2175595"/>
                    <a:pt x="4051416" y="2179964"/>
                    <a:pt x="4040420" y="2179964"/>
                  </a:cubicBezTo>
                  <a:lnTo>
                    <a:pt x="41461" y="2179964"/>
                  </a:lnTo>
                  <a:cubicBezTo>
                    <a:pt x="30465" y="2179964"/>
                    <a:pt x="19919" y="2175595"/>
                    <a:pt x="12144" y="2167820"/>
                  </a:cubicBezTo>
                  <a:cubicBezTo>
                    <a:pt x="4368" y="2160045"/>
                    <a:pt x="0" y="2149499"/>
                    <a:pt x="0" y="2138503"/>
                  </a:cubicBezTo>
                  <a:lnTo>
                    <a:pt x="0" y="41461"/>
                  </a:lnTo>
                  <a:cubicBezTo>
                    <a:pt x="0" y="30465"/>
                    <a:pt x="4368" y="19919"/>
                    <a:pt x="12144" y="12144"/>
                  </a:cubicBezTo>
                  <a:cubicBezTo>
                    <a:pt x="19919" y="4368"/>
                    <a:pt x="30465" y="0"/>
                    <a:pt x="41461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FFFF">
                    <a:alpha val="100000"/>
                  </a:srgbClr>
                </a:gs>
                <a:gs pos="100000">
                  <a:srgbClr val="B6D5F8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4081881" cy="22180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228790" y="389277"/>
            <a:ext cx="2078332" cy="2029208"/>
          </a:xfrm>
          <a:custGeom>
            <a:avLst/>
            <a:gdLst/>
            <a:ahLst/>
            <a:cxnLst/>
            <a:rect r="r" b="b" t="t" l="l"/>
            <a:pathLst>
              <a:path h="2029208" w="2078332">
                <a:moveTo>
                  <a:pt x="0" y="0"/>
                </a:moveTo>
                <a:lnTo>
                  <a:pt x="2078331" y="0"/>
                </a:lnTo>
                <a:lnTo>
                  <a:pt x="2078331" y="2029208"/>
                </a:lnTo>
                <a:lnTo>
                  <a:pt x="0" y="202920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870565" y="7713802"/>
            <a:ext cx="4777470" cy="2623265"/>
          </a:xfrm>
          <a:custGeom>
            <a:avLst/>
            <a:gdLst/>
            <a:ahLst/>
            <a:cxnLst/>
            <a:rect r="r" b="b" t="t" l="l"/>
            <a:pathLst>
              <a:path h="2623265" w="4777470">
                <a:moveTo>
                  <a:pt x="0" y="0"/>
                </a:moveTo>
                <a:lnTo>
                  <a:pt x="4777470" y="0"/>
                </a:lnTo>
                <a:lnTo>
                  <a:pt x="4777470" y="2623266"/>
                </a:lnTo>
                <a:lnTo>
                  <a:pt x="0" y="262326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6198195" y="34486"/>
            <a:ext cx="1643700" cy="2210354"/>
          </a:xfrm>
          <a:custGeom>
            <a:avLst/>
            <a:gdLst/>
            <a:ahLst/>
            <a:cxnLst/>
            <a:rect r="r" b="b" t="t" l="l"/>
            <a:pathLst>
              <a:path h="2210354" w="1643700">
                <a:moveTo>
                  <a:pt x="0" y="0"/>
                </a:moveTo>
                <a:lnTo>
                  <a:pt x="1643699" y="0"/>
                </a:lnTo>
                <a:lnTo>
                  <a:pt x="1643699" y="2210354"/>
                </a:lnTo>
                <a:lnTo>
                  <a:pt x="0" y="22103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8100000">
            <a:off x="-116319" y="7809282"/>
            <a:ext cx="4129645" cy="1381554"/>
          </a:xfrm>
          <a:custGeom>
            <a:avLst/>
            <a:gdLst/>
            <a:ahLst/>
            <a:cxnLst/>
            <a:rect r="r" b="b" t="t" l="l"/>
            <a:pathLst>
              <a:path h="1381554" w="4129645">
                <a:moveTo>
                  <a:pt x="0" y="0"/>
                </a:moveTo>
                <a:lnTo>
                  <a:pt x="4129645" y="0"/>
                </a:lnTo>
                <a:lnTo>
                  <a:pt x="4129645" y="1381554"/>
                </a:lnTo>
                <a:lnTo>
                  <a:pt x="0" y="138155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2515045" y="1163144"/>
            <a:ext cx="12147597" cy="77892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24"/>
              </a:lnSpc>
            </a:pPr>
          </a:p>
          <a:p>
            <a:pPr algn="l">
              <a:lnSpc>
                <a:spcPts val="3480"/>
              </a:lnSpc>
            </a:pPr>
            <a:r>
              <a:rPr lang="en-US" sz="3445" b="true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Erasmus+</a:t>
            </a: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 is a European Union programme that helps students and young people:</a:t>
            </a:r>
          </a:p>
          <a:p>
            <a:pPr algn="l">
              <a:lnSpc>
                <a:spcPts val="3480"/>
              </a:lnSpc>
            </a:pPr>
          </a:p>
          <a:p>
            <a:pPr algn="l" marL="743987" indent="-371994" lvl="1">
              <a:lnSpc>
                <a:spcPts val="3480"/>
              </a:lnSpc>
              <a:buFont typeface="Arial"/>
              <a:buChar char="•"/>
            </a:pP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study, train, or gain experience abroad</a:t>
            </a:r>
          </a:p>
          <a:p>
            <a:pPr algn="l" marL="743987" indent="-371994" lvl="1">
              <a:lnSpc>
                <a:spcPts val="3480"/>
              </a:lnSpc>
              <a:buFont typeface="Arial"/>
              <a:buChar char="•"/>
            </a:pP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take part in cultural exchange</a:t>
            </a:r>
          </a:p>
          <a:p>
            <a:pPr algn="l" marL="743987" indent="-371994" lvl="1">
              <a:lnSpc>
                <a:spcPts val="3480"/>
              </a:lnSpc>
              <a:buFont typeface="Arial"/>
              <a:buChar char="•"/>
            </a:pP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develop international cooperation</a:t>
            </a:r>
          </a:p>
          <a:p>
            <a:pPr algn="l">
              <a:lnSpc>
                <a:spcPts val="3480"/>
              </a:lnSpc>
            </a:pPr>
          </a:p>
          <a:p>
            <a:pPr algn="l">
              <a:lnSpc>
                <a:spcPts val="3480"/>
              </a:lnSpc>
            </a:pPr>
          </a:p>
          <a:p>
            <a:pPr algn="l">
              <a:lnSpc>
                <a:spcPts val="3480"/>
              </a:lnSpc>
            </a:pP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It offers opportunities to:</a:t>
            </a:r>
          </a:p>
          <a:p>
            <a:pPr algn="l">
              <a:lnSpc>
                <a:spcPts val="3480"/>
              </a:lnSpc>
            </a:pPr>
          </a:p>
          <a:p>
            <a:pPr algn="l" marL="743987" indent="-371994" lvl="1">
              <a:lnSpc>
                <a:spcPts val="3480"/>
              </a:lnSpc>
              <a:buFont typeface="Arial"/>
              <a:buChar char="•"/>
            </a:pPr>
            <a:r>
              <a:rPr lang="en-US" b="true" sz="3445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learn</a:t>
            </a: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 new skills</a:t>
            </a:r>
          </a:p>
          <a:p>
            <a:pPr algn="l" marL="743987" indent="-371994" lvl="1">
              <a:lnSpc>
                <a:spcPts val="3480"/>
              </a:lnSpc>
              <a:buFont typeface="Arial"/>
              <a:buChar char="•"/>
            </a:pPr>
            <a:r>
              <a:rPr lang="en-US" b="true" sz="3445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discover</a:t>
            </a: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 different cultures</a:t>
            </a:r>
          </a:p>
          <a:p>
            <a:pPr algn="l" marL="743987" indent="-371994" lvl="1">
              <a:lnSpc>
                <a:spcPts val="3480"/>
              </a:lnSpc>
              <a:buFont typeface="Arial"/>
              <a:buChar char="•"/>
            </a:pPr>
            <a:r>
              <a:rPr lang="en-US" b="true" sz="3445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make friends</a:t>
            </a: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 from other countries</a:t>
            </a:r>
          </a:p>
          <a:p>
            <a:pPr algn="l" marL="743987" indent="-371994" lvl="1">
              <a:lnSpc>
                <a:spcPts val="3480"/>
              </a:lnSpc>
              <a:buFont typeface="Arial"/>
              <a:buChar char="•"/>
            </a:pPr>
            <a:r>
              <a:rPr lang="en-US" b="true" sz="3445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grow</a:t>
            </a: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 more confident while having fun</a:t>
            </a:r>
          </a:p>
          <a:p>
            <a:pPr algn="ctr">
              <a:lnSpc>
                <a:spcPts val="3480"/>
              </a:lnSpc>
            </a:pPr>
          </a:p>
          <a:p>
            <a:pPr algn="ctr">
              <a:lnSpc>
                <a:spcPts val="348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271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4930793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931793" y="0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834930">
            <a:off x="-1374278" y="-1864620"/>
            <a:ext cx="5751571" cy="4507794"/>
          </a:xfrm>
          <a:custGeom>
            <a:avLst/>
            <a:gdLst/>
            <a:ahLst/>
            <a:cxnLst/>
            <a:rect r="r" b="b" t="t" l="l"/>
            <a:pathLst>
              <a:path h="4507794" w="5751571">
                <a:moveTo>
                  <a:pt x="0" y="0"/>
                </a:moveTo>
                <a:lnTo>
                  <a:pt x="5751571" y="0"/>
                </a:lnTo>
                <a:lnTo>
                  <a:pt x="5751571" y="4507794"/>
                </a:lnTo>
                <a:lnTo>
                  <a:pt x="0" y="45077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834930">
            <a:off x="14654326" y="7476329"/>
            <a:ext cx="5959456" cy="4670724"/>
          </a:xfrm>
          <a:custGeom>
            <a:avLst/>
            <a:gdLst/>
            <a:ahLst/>
            <a:cxnLst/>
            <a:rect r="r" b="b" t="t" l="l"/>
            <a:pathLst>
              <a:path h="4670724" w="5959456">
                <a:moveTo>
                  <a:pt x="0" y="0"/>
                </a:moveTo>
                <a:lnTo>
                  <a:pt x="5959456" y="0"/>
                </a:lnTo>
                <a:lnTo>
                  <a:pt x="5959456" y="4670724"/>
                </a:lnTo>
                <a:lnTo>
                  <a:pt x="0" y="4670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-77763">
            <a:off x="1280113" y="1187343"/>
            <a:ext cx="15727774" cy="7706244"/>
            <a:chOff x="0" y="0"/>
            <a:chExt cx="4142294" cy="202962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142294" cy="2029628"/>
            </a:xfrm>
            <a:custGeom>
              <a:avLst/>
              <a:gdLst/>
              <a:ahLst/>
              <a:cxnLst/>
              <a:rect r="r" b="b" t="t" l="l"/>
              <a:pathLst>
                <a:path h="2029628" w="4142294">
                  <a:moveTo>
                    <a:pt x="37903" y="0"/>
                  </a:moveTo>
                  <a:lnTo>
                    <a:pt x="4104392" y="0"/>
                  </a:lnTo>
                  <a:cubicBezTo>
                    <a:pt x="4125325" y="0"/>
                    <a:pt x="4142294" y="16970"/>
                    <a:pt x="4142294" y="37903"/>
                  </a:cubicBezTo>
                  <a:lnTo>
                    <a:pt x="4142294" y="1991725"/>
                  </a:lnTo>
                  <a:cubicBezTo>
                    <a:pt x="4142294" y="2012658"/>
                    <a:pt x="4125325" y="2029628"/>
                    <a:pt x="4104392" y="2029628"/>
                  </a:cubicBezTo>
                  <a:lnTo>
                    <a:pt x="37903" y="2029628"/>
                  </a:lnTo>
                  <a:cubicBezTo>
                    <a:pt x="16970" y="2029628"/>
                    <a:pt x="0" y="2012658"/>
                    <a:pt x="0" y="1991725"/>
                  </a:cubicBezTo>
                  <a:lnTo>
                    <a:pt x="0" y="37903"/>
                  </a:lnTo>
                  <a:cubicBezTo>
                    <a:pt x="0" y="16970"/>
                    <a:pt x="16970" y="0"/>
                    <a:pt x="37903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FFFF">
                    <a:alpha val="100000"/>
                  </a:srgbClr>
                </a:gs>
                <a:gs pos="100000">
                  <a:srgbClr val="B6D5F8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4142294" cy="206772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6158035" y="593663"/>
            <a:ext cx="1293915" cy="1739983"/>
          </a:xfrm>
          <a:custGeom>
            <a:avLst/>
            <a:gdLst/>
            <a:ahLst/>
            <a:cxnLst/>
            <a:rect r="r" b="b" t="t" l="l"/>
            <a:pathLst>
              <a:path h="1739983" w="1293915">
                <a:moveTo>
                  <a:pt x="0" y="0"/>
                </a:moveTo>
                <a:lnTo>
                  <a:pt x="1293914" y="0"/>
                </a:lnTo>
                <a:lnTo>
                  <a:pt x="1293914" y="1739983"/>
                </a:lnTo>
                <a:lnTo>
                  <a:pt x="0" y="173998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8100000">
            <a:off x="11726" y="7581385"/>
            <a:ext cx="3903159" cy="1305784"/>
          </a:xfrm>
          <a:custGeom>
            <a:avLst/>
            <a:gdLst/>
            <a:ahLst/>
            <a:cxnLst/>
            <a:rect r="r" b="b" t="t" l="l"/>
            <a:pathLst>
              <a:path h="1305784" w="3903159">
                <a:moveTo>
                  <a:pt x="0" y="0"/>
                </a:moveTo>
                <a:lnTo>
                  <a:pt x="3903159" y="0"/>
                </a:lnTo>
                <a:lnTo>
                  <a:pt x="3903159" y="1305784"/>
                </a:lnTo>
                <a:lnTo>
                  <a:pt x="0" y="130578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6452317">
            <a:off x="15862085" y="7809369"/>
            <a:ext cx="1855597" cy="1184208"/>
          </a:xfrm>
          <a:custGeom>
            <a:avLst/>
            <a:gdLst/>
            <a:ahLst/>
            <a:cxnLst/>
            <a:rect r="r" b="b" t="t" l="l"/>
            <a:pathLst>
              <a:path h="1184208" w="1855597">
                <a:moveTo>
                  <a:pt x="0" y="0"/>
                </a:moveTo>
                <a:lnTo>
                  <a:pt x="1855597" y="0"/>
                </a:lnTo>
                <a:lnTo>
                  <a:pt x="1855597" y="1184208"/>
                </a:lnTo>
                <a:lnTo>
                  <a:pt x="0" y="118420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753940" y="1230236"/>
            <a:ext cx="2078332" cy="2029208"/>
          </a:xfrm>
          <a:custGeom>
            <a:avLst/>
            <a:gdLst/>
            <a:ahLst/>
            <a:cxnLst/>
            <a:rect r="r" b="b" t="t" l="l"/>
            <a:pathLst>
              <a:path h="2029208" w="2078332">
                <a:moveTo>
                  <a:pt x="0" y="0"/>
                </a:moveTo>
                <a:lnTo>
                  <a:pt x="2078332" y="0"/>
                </a:lnTo>
                <a:lnTo>
                  <a:pt x="2078332" y="2029208"/>
                </a:lnTo>
                <a:lnTo>
                  <a:pt x="0" y="202920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3804945" y="593663"/>
            <a:ext cx="4329065" cy="2353929"/>
          </a:xfrm>
          <a:custGeom>
            <a:avLst/>
            <a:gdLst/>
            <a:ahLst/>
            <a:cxnLst/>
            <a:rect r="r" b="b" t="t" l="l"/>
            <a:pathLst>
              <a:path h="2353929" w="4329065">
                <a:moveTo>
                  <a:pt x="0" y="0"/>
                </a:moveTo>
                <a:lnTo>
                  <a:pt x="4329065" y="0"/>
                </a:lnTo>
                <a:lnTo>
                  <a:pt x="4329065" y="2353929"/>
                </a:lnTo>
                <a:lnTo>
                  <a:pt x="0" y="2353929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0159533" y="593663"/>
            <a:ext cx="4521330" cy="2509338"/>
          </a:xfrm>
          <a:custGeom>
            <a:avLst/>
            <a:gdLst/>
            <a:ahLst/>
            <a:cxnLst/>
            <a:rect r="r" b="b" t="t" l="l"/>
            <a:pathLst>
              <a:path h="2509338" w="4521330">
                <a:moveTo>
                  <a:pt x="0" y="0"/>
                </a:moveTo>
                <a:lnTo>
                  <a:pt x="4521330" y="0"/>
                </a:lnTo>
                <a:lnTo>
                  <a:pt x="4521330" y="2509338"/>
                </a:lnTo>
                <a:lnTo>
                  <a:pt x="0" y="2509338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3493371" y="6489115"/>
            <a:ext cx="4640639" cy="2581356"/>
          </a:xfrm>
          <a:custGeom>
            <a:avLst/>
            <a:gdLst/>
            <a:ahLst/>
            <a:cxnLst/>
            <a:rect r="r" b="b" t="t" l="l"/>
            <a:pathLst>
              <a:path h="2581356" w="4640639">
                <a:moveTo>
                  <a:pt x="0" y="0"/>
                </a:moveTo>
                <a:lnTo>
                  <a:pt x="4640639" y="0"/>
                </a:lnTo>
                <a:lnTo>
                  <a:pt x="4640639" y="2581356"/>
                </a:lnTo>
                <a:lnTo>
                  <a:pt x="0" y="2581356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9968866" y="6489115"/>
            <a:ext cx="4902664" cy="2733235"/>
          </a:xfrm>
          <a:custGeom>
            <a:avLst/>
            <a:gdLst/>
            <a:ahLst/>
            <a:cxnLst/>
            <a:rect r="r" b="b" t="t" l="l"/>
            <a:pathLst>
              <a:path h="2733235" w="4902664">
                <a:moveTo>
                  <a:pt x="0" y="0"/>
                </a:moveTo>
                <a:lnTo>
                  <a:pt x="4902664" y="0"/>
                </a:lnTo>
                <a:lnTo>
                  <a:pt x="4902664" y="2733235"/>
                </a:lnTo>
                <a:lnTo>
                  <a:pt x="0" y="2733235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3070202" y="3134819"/>
            <a:ext cx="12147597" cy="3845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24"/>
              </a:lnSpc>
            </a:pPr>
          </a:p>
          <a:p>
            <a:pPr algn="ctr">
              <a:lnSpc>
                <a:spcPts val="3480"/>
              </a:lnSpc>
            </a:pPr>
            <a:r>
              <a:rPr lang="en-US" sz="3445" b="true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The “Regina Ma</a:t>
            </a:r>
            <a:r>
              <a:rPr lang="en-US" sz="3445" b="true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ria” High School in Dorohoi carries out European projects through the Erasmus+ program, which means that students and teachers can access learning, mobility, and collaboration opportunities at the European level.</a:t>
            </a:r>
          </a:p>
          <a:p>
            <a:pPr algn="ctr">
              <a:lnSpc>
                <a:spcPts val="3480"/>
              </a:lnSpc>
            </a:pPr>
          </a:p>
          <a:p>
            <a:pPr algn="ctr">
              <a:lnSpc>
                <a:spcPts val="3480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271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4930793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931793" y="0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834930">
            <a:off x="-1374278" y="-1864620"/>
            <a:ext cx="5751571" cy="4507794"/>
          </a:xfrm>
          <a:custGeom>
            <a:avLst/>
            <a:gdLst/>
            <a:ahLst/>
            <a:cxnLst/>
            <a:rect r="r" b="b" t="t" l="l"/>
            <a:pathLst>
              <a:path h="4507794" w="5751571">
                <a:moveTo>
                  <a:pt x="0" y="0"/>
                </a:moveTo>
                <a:lnTo>
                  <a:pt x="5751571" y="0"/>
                </a:lnTo>
                <a:lnTo>
                  <a:pt x="5751571" y="4507794"/>
                </a:lnTo>
                <a:lnTo>
                  <a:pt x="0" y="45077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834930">
            <a:off x="15308272" y="6922938"/>
            <a:ext cx="5959456" cy="4670724"/>
          </a:xfrm>
          <a:custGeom>
            <a:avLst/>
            <a:gdLst/>
            <a:ahLst/>
            <a:cxnLst/>
            <a:rect r="r" b="b" t="t" l="l"/>
            <a:pathLst>
              <a:path h="4670724" w="5959456">
                <a:moveTo>
                  <a:pt x="0" y="0"/>
                </a:moveTo>
                <a:lnTo>
                  <a:pt x="5959456" y="0"/>
                </a:lnTo>
                <a:lnTo>
                  <a:pt x="5959456" y="4670724"/>
                </a:lnTo>
                <a:lnTo>
                  <a:pt x="0" y="4670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103060">
            <a:off x="1280113" y="1187343"/>
            <a:ext cx="15727774" cy="7912314"/>
            <a:chOff x="0" y="0"/>
            <a:chExt cx="4142294" cy="20839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142294" cy="2083902"/>
            </a:xfrm>
            <a:custGeom>
              <a:avLst/>
              <a:gdLst/>
              <a:ahLst/>
              <a:cxnLst/>
              <a:rect r="r" b="b" t="t" l="l"/>
              <a:pathLst>
                <a:path h="2083902" w="4142294">
                  <a:moveTo>
                    <a:pt x="0" y="0"/>
                  </a:moveTo>
                  <a:lnTo>
                    <a:pt x="4142294" y="0"/>
                  </a:lnTo>
                  <a:lnTo>
                    <a:pt x="4142294" y="2083902"/>
                  </a:lnTo>
                  <a:lnTo>
                    <a:pt x="0" y="2083902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4142294" cy="21220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-736981">
            <a:off x="1493324" y="1011252"/>
            <a:ext cx="4782153" cy="2776733"/>
            <a:chOff x="0" y="0"/>
            <a:chExt cx="740881" cy="430189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740881" cy="430189"/>
            </a:xfrm>
            <a:custGeom>
              <a:avLst/>
              <a:gdLst/>
              <a:ahLst/>
              <a:cxnLst/>
              <a:rect r="r" b="b" t="t" l="l"/>
              <a:pathLst>
                <a:path h="430189" w="740881">
                  <a:moveTo>
                    <a:pt x="37235" y="0"/>
                  </a:moveTo>
                  <a:lnTo>
                    <a:pt x="703645" y="0"/>
                  </a:lnTo>
                  <a:cubicBezTo>
                    <a:pt x="713521" y="0"/>
                    <a:pt x="722992" y="3923"/>
                    <a:pt x="729975" y="10906"/>
                  </a:cubicBezTo>
                  <a:cubicBezTo>
                    <a:pt x="736958" y="17889"/>
                    <a:pt x="740881" y="27360"/>
                    <a:pt x="740881" y="37235"/>
                  </a:cubicBezTo>
                  <a:lnTo>
                    <a:pt x="740881" y="392954"/>
                  </a:lnTo>
                  <a:cubicBezTo>
                    <a:pt x="740881" y="402829"/>
                    <a:pt x="736958" y="412300"/>
                    <a:pt x="729975" y="419283"/>
                  </a:cubicBezTo>
                  <a:cubicBezTo>
                    <a:pt x="722992" y="426266"/>
                    <a:pt x="713521" y="430189"/>
                    <a:pt x="703645" y="430189"/>
                  </a:cubicBezTo>
                  <a:lnTo>
                    <a:pt x="37235" y="430189"/>
                  </a:lnTo>
                  <a:cubicBezTo>
                    <a:pt x="27360" y="430189"/>
                    <a:pt x="17889" y="426266"/>
                    <a:pt x="10906" y="419283"/>
                  </a:cubicBezTo>
                  <a:cubicBezTo>
                    <a:pt x="3923" y="412300"/>
                    <a:pt x="0" y="402829"/>
                    <a:pt x="0" y="392954"/>
                  </a:cubicBezTo>
                  <a:lnTo>
                    <a:pt x="0" y="37235"/>
                  </a:lnTo>
                  <a:cubicBezTo>
                    <a:pt x="0" y="27360"/>
                    <a:pt x="3923" y="17889"/>
                    <a:pt x="10906" y="10906"/>
                  </a:cubicBezTo>
                  <a:cubicBezTo>
                    <a:pt x="17889" y="3923"/>
                    <a:pt x="27360" y="0"/>
                    <a:pt x="37235" y="0"/>
                  </a:cubicBezTo>
                  <a:close/>
                </a:path>
              </a:pathLst>
            </a:custGeom>
            <a:blipFill>
              <a:blip r:embed="rId6"/>
              <a:stretch>
                <a:fillRect l="-2547" t="0" r="-2547" b="0"/>
              </a:stretch>
            </a:blip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3884400" y="2840028"/>
            <a:ext cx="10519200" cy="43998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98"/>
              </a:lnSpc>
            </a:pPr>
            <a:r>
              <a:rPr lang="en-US" sz="8598">
                <a:solidFill>
                  <a:srgbClr val="01339A"/>
                </a:solidFill>
                <a:latin typeface="Gulfs Display"/>
                <a:ea typeface="Gulfs Display"/>
                <a:cs typeface="Gulfs Display"/>
                <a:sym typeface="Gulfs Display"/>
              </a:rPr>
              <a:t>ACTIVE ERASMUS+ PROJECTS</a:t>
            </a:r>
          </a:p>
          <a:p>
            <a:pPr algn="ctr">
              <a:lnSpc>
                <a:spcPts val="8598"/>
              </a:lnSpc>
              <a:spcBef>
                <a:spcPct val="0"/>
              </a:spcBef>
            </a:pPr>
          </a:p>
        </p:txBody>
      </p:sp>
      <p:grpSp>
        <p:nvGrpSpPr>
          <p:cNvPr name="Group 12" id="12"/>
          <p:cNvGrpSpPr/>
          <p:nvPr/>
        </p:nvGrpSpPr>
        <p:grpSpPr>
          <a:xfrm rot="1330239">
            <a:off x="12130011" y="1382605"/>
            <a:ext cx="4782153" cy="2776733"/>
            <a:chOff x="0" y="0"/>
            <a:chExt cx="740881" cy="430189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740881" cy="430189"/>
            </a:xfrm>
            <a:custGeom>
              <a:avLst/>
              <a:gdLst/>
              <a:ahLst/>
              <a:cxnLst/>
              <a:rect r="r" b="b" t="t" l="l"/>
              <a:pathLst>
                <a:path h="430189" w="740881">
                  <a:moveTo>
                    <a:pt x="37235" y="0"/>
                  </a:moveTo>
                  <a:lnTo>
                    <a:pt x="703645" y="0"/>
                  </a:lnTo>
                  <a:cubicBezTo>
                    <a:pt x="713521" y="0"/>
                    <a:pt x="722992" y="3923"/>
                    <a:pt x="729975" y="10906"/>
                  </a:cubicBezTo>
                  <a:cubicBezTo>
                    <a:pt x="736958" y="17889"/>
                    <a:pt x="740881" y="27360"/>
                    <a:pt x="740881" y="37235"/>
                  </a:cubicBezTo>
                  <a:lnTo>
                    <a:pt x="740881" y="392954"/>
                  </a:lnTo>
                  <a:cubicBezTo>
                    <a:pt x="740881" y="402829"/>
                    <a:pt x="736958" y="412300"/>
                    <a:pt x="729975" y="419283"/>
                  </a:cubicBezTo>
                  <a:cubicBezTo>
                    <a:pt x="722992" y="426266"/>
                    <a:pt x="713521" y="430189"/>
                    <a:pt x="703645" y="430189"/>
                  </a:cubicBezTo>
                  <a:lnTo>
                    <a:pt x="37235" y="430189"/>
                  </a:lnTo>
                  <a:cubicBezTo>
                    <a:pt x="27360" y="430189"/>
                    <a:pt x="17889" y="426266"/>
                    <a:pt x="10906" y="419283"/>
                  </a:cubicBezTo>
                  <a:cubicBezTo>
                    <a:pt x="3923" y="412300"/>
                    <a:pt x="0" y="402829"/>
                    <a:pt x="0" y="392954"/>
                  </a:cubicBezTo>
                  <a:lnTo>
                    <a:pt x="0" y="37235"/>
                  </a:lnTo>
                  <a:cubicBezTo>
                    <a:pt x="0" y="27360"/>
                    <a:pt x="3923" y="17889"/>
                    <a:pt x="10906" y="10906"/>
                  </a:cubicBezTo>
                  <a:cubicBezTo>
                    <a:pt x="17889" y="3923"/>
                    <a:pt x="27360" y="0"/>
                    <a:pt x="37235" y="0"/>
                  </a:cubicBezTo>
                  <a:close/>
                </a:path>
              </a:pathLst>
            </a:custGeom>
            <a:blipFill>
              <a:blip r:embed="rId7"/>
              <a:stretch>
                <a:fillRect l="-2075" t="0" r="-2075" b="0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535445">
            <a:off x="2183897" y="6220530"/>
            <a:ext cx="4782153" cy="2776733"/>
            <a:chOff x="0" y="0"/>
            <a:chExt cx="740881" cy="430189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740881" cy="430189"/>
            </a:xfrm>
            <a:custGeom>
              <a:avLst/>
              <a:gdLst/>
              <a:ahLst/>
              <a:cxnLst/>
              <a:rect r="r" b="b" t="t" l="l"/>
              <a:pathLst>
                <a:path h="430189" w="740881">
                  <a:moveTo>
                    <a:pt x="37235" y="0"/>
                  </a:moveTo>
                  <a:lnTo>
                    <a:pt x="703645" y="0"/>
                  </a:lnTo>
                  <a:cubicBezTo>
                    <a:pt x="713521" y="0"/>
                    <a:pt x="722992" y="3923"/>
                    <a:pt x="729975" y="10906"/>
                  </a:cubicBezTo>
                  <a:cubicBezTo>
                    <a:pt x="736958" y="17889"/>
                    <a:pt x="740881" y="27360"/>
                    <a:pt x="740881" y="37235"/>
                  </a:cubicBezTo>
                  <a:lnTo>
                    <a:pt x="740881" y="392954"/>
                  </a:lnTo>
                  <a:cubicBezTo>
                    <a:pt x="740881" y="402829"/>
                    <a:pt x="736958" y="412300"/>
                    <a:pt x="729975" y="419283"/>
                  </a:cubicBezTo>
                  <a:cubicBezTo>
                    <a:pt x="722992" y="426266"/>
                    <a:pt x="713521" y="430189"/>
                    <a:pt x="703645" y="430189"/>
                  </a:cubicBezTo>
                  <a:lnTo>
                    <a:pt x="37235" y="430189"/>
                  </a:lnTo>
                  <a:cubicBezTo>
                    <a:pt x="27360" y="430189"/>
                    <a:pt x="17889" y="426266"/>
                    <a:pt x="10906" y="419283"/>
                  </a:cubicBezTo>
                  <a:cubicBezTo>
                    <a:pt x="3923" y="412300"/>
                    <a:pt x="0" y="402829"/>
                    <a:pt x="0" y="392954"/>
                  </a:cubicBezTo>
                  <a:lnTo>
                    <a:pt x="0" y="37235"/>
                  </a:lnTo>
                  <a:cubicBezTo>
                    <a:pt x="0" y="27360"/>
                    <a:pt x="3923" y="17889"/>
                    <a:pt x="10906" y="10906"/>
                  </a:cubicBezTo>
                  <a:cubicBezTo>
                    <a:pt x="17889" y="3923"/>
                    <a:pt x="27360" y="0"/>
                    <a:pt x="37235" y="0"/>
                  </a:cubicBezTo>
                  <a:close/>
                </a:path>
              </a:pathLst>
            </a:custGeom>
            <a:blipFill>
              <a:blip r:embed="rId8"/>
              <a:stretch>
                <a:fillRect l="-2310" t="0" r="-231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-381407">
            <a:off x="10288512" y="6318438"/>
            <a:ext cx="4782153" cy="2776733"/>
            <a:chOff x="0" y="0"/>
            <a:chExt cx="740881" cy="430189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740881" cy="430189"/>
            </a:xfrm>
            <a:custGeom>
              <a:avLst/>
              <a:gdLst/>
              <a:ahLst/>
              <a:cxnLst/>
              <a:rect r="r" b="b" t="t" l="l"/>
              <a:pathLst>
                <a:path h="430189" w="740881">
                  <a:moveTo>
                    <a:pt x="37235" y="0"/>
                  </a:moveTo>
                  <a:lnTo>
                    <a:pt x="703645" y="0"/>
                  </a:lnTo>
                  <a:cubicBezTo>
                    <a:pt x="713521" y="0"/>
                    <a:pt x="722992" y="3923"/>
                    <a:pt x="729975" y="10906"/>
                  </a:cubicBezTo>
                  <a:cubicBezTo>
                    <a:pt x="736958" y="17889"/>
                    <a:pt x="740881" y="27360"/>
                    <a:pt x="740881" y="37235"/>
                  </a:cubicBezTo>
                  <a:lnTo>
                    <a:pt x="740881" y="392954"/>
                  </a:lnTo>
                  <a:cubicBezTo>
                    <a:pt x="740881" y="402829"/>
                    <a:pt x="736958" y="412300"/>
                    <a:pt x="729975" y="419283"/>
                  </a:cubicBezTo>
                  <a:cubicBezTo>
                    <a:pt x="722992" y="426266"/>
                    <a:pt x="713521" y="430189"/>
                    <a:pt x="703645" y="430189"/>
                  </a:cubicBezTo>
                  <a:lnTo>
                    <a:pt x="37235" y="430189"/>
                  </a:lnTo>
                  <a:cubicBezTo>
                    <a:pt x="27360" y="430189"/>
                    <a:pt x="17889" y="426266"/>
                    <a:pt x="10906" y="419283"/>
                  </a:cubicBezTo>
                  <a:cubicBezTo>
                    <a:pt x="3923" y="412300"/>
                    <a:pt x="0" y="402829"/>
                    <a:pt x="0" y="392954"/>
                  </a:cubicBezTo>
                  <a:lnTo>
                    <a:pt x="0" y="37235"/>
                  </a:lnTo>
                  <a:cubicBezTo>
                    <a:pt x="0" y="27360"/>
                    <a:pt x="3923" y="17889"/>
                    <a:pt x="10906" y="10906"/>
                  </a:cubicBezTo>
                  <a:cubicBezTo>
                    <a:pt x="17889" y="3923"/>
                    <a:pt x="27360" y="0"/>
                    <a:pt x="37235" y="0"/>
                  </a:cubicBezTo>
                  <a:close/>
                </a:path>
              </a:pathLst>
            </a:custGeom>
            <a:blipFill>
              <a:blip r:embed="rId9"/>
              <a:stretch>
                <a:fillRect l="-2075" t="0" r="-2075" b="0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271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4930793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931793" y="0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834930">
            <a:off x="-1374278" y="-1864620"/>
            <a:ext cx="5751571" cy="4507794"/>
          </a:xfrm>
          <a:custGeom>
            <a:avLst/>
            <a:gdLst/>
            <a:ahLst/>
            <a:cxnLst/>
            <a:rect r="r" b="b" t="t" l="l"/>
            <a:pathLst>
              <a:path h="4507794" w="5751571">
                <a:moveTo>
                  <a:pt x="0" y="0"/>
                </a:moveTo>
                <a:lnTo>
                  <a:pt x="5751571" y="0"/>
                </a:lnTo>
                <a:lnTo>
                  <a:pt x="5751571" y="4507794"/>
                </a:lnTo>
                <a:lnTo>
                  <a:pt x="0" y="45077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834930">
            <a:off x="14654326" y="7476329"/>
            <a:ext cx="5959456" cy="4670724"/>
          </a:xfrm>
          <a:custGeom>
            <a:avLst/>
            <a:gdLst/>
            <a:ahLst/>
            <a:cxnLst/>
            <a:rect r="r" b="b" t="t" l="l"/>
            <a:pathLst>
              <a:path h="4670724" w="5959456">
                <a:moveTo>
                  <a:pt x="0" y="0"/>
                </a:moveTo>
                <a:lnTo>
                  <a:pt x="5959456" y="0"/>
                </a:lnTo>
                <a:lnTo>
                  <a:pt x="5959456" y="4670724"/>
                </a:lnTo>
                <a:lnTo>
                  <a:pt x="0" y="4670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-112130">
            <a:off x="1296072" y="694130"/>
            <a:ext cx="16197188" cy="8898739"/>
            <a:chOff x="0" y="0"/>
            <a:chExt cx="4265926" cy="234370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265926" cy="2343701"/>
            </a:xfrm>
            <a:custGeom>
              <a:avLst/>
              <a:gdLst/>
              <a:ahLst/>
              <a:cxnLst/>
              <a:rect r="r" b="b" t="t" l="l"/>
              <a:pathLst>
                <a:path h="2343701" w="4265926">
                  <a:moveTo>
                    <a:pt x="36804" y="0"/>
                  </a:moveTo>
                  <a:lnTo>
                    <a:pt x="4229122" y="0"/>
                  </a:lnTo>
                  <a:cubicBezTo>
                    <a:pt x="4238883" y="0"/>
                    <a:pt x="4248244" y="3878"/>
                    <a:pt x="4255146" y="10780"/>
                  </a:cubicBezTo>
                  <a:cubicBezTo>
                    <a:pt x="4262048" y="17682"/>
                    <a:pt x="4265926" y="27043"/>
                    <a:pt x="4265926" y="36804"/>
                  </a:cubicBezTo>
                  <a:lnTo>
                    <a:pt x="4265926" y="2306896"/>
                  </a:lnTo>
                  <a:cubicBezTo>
                    <a:pt x="4265926" y="2316657"/>
                    <a:pt x="4262048" y="2326019"/>
                    <a:pt x="4255146" y="2332921"/>
                  </a:cubicBezTo>
                  <a:cubicBezTo>
                    <a:pt x="4248244" y="2339823"/>
                    <a:pt x="4238883" y="2343701"/>
                    <a:pt x="4229122" y="2343701"/>
                  </a:cubicBezTo>
                  <a:lnTo>
                    <a:pt x="36804" y="2343701"/>
                  </a:lnTo>
                  <a:cubicBezTo>
                    <a:pt x="27043" y="2343701"/>
                    <a:pt x="17682" y="2339823"/>
                    <a:pt x="10780" y="2332921"/>
                  </a:cubicBezTo>
                  <a:cubicBezTo>
                    <a:pt x="3878" y="2326019"/>
                    <a:pt x="0" y="2316657"/>
                    <a:pt x="0" y="2306896"/>
                  </a:cubicBezTo>
                  <a:lnTo>
                    <a:pt x="0" y="36804"/>
                  </a:lnTo>
                  <a:cubicBezTo>
                    <a:pt x="0" y="27043"/>
                    <a:pt x="3878" y="17682"/>
                    <a:pt x="10780" y="10780"/>
                  </a:cubicBezTo>
                  <a:cubicBezTo>
                    <a:pt x="17682" y="3878"/>
                    <a:pt x="27043" y="0"/>
                    <a:pt x="36804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FFFF">
                    <a:alpha val="100000"/>
                  </a:srgbClr>
                </a:gs>
                <a:gs pos="100000">
                  <a:srgbClr val="B6D5F8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4265926" cy="238180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5824108" y="0"/>
            <a:ext cx="2463892" cy="2405654"/>
          </a:xfrm>
          <a:custGeom>
            <a:avLst/>
            <a:gdLst/>
            <a:ahLst/>
            <a:cxnLst/>
            <a:rect r="r" b="b" t="t" l="l"/>
            <a:pathLst>
              <a:path h="2405654" w="2463892">
                <a:moveTo>
                  <a:pt x="0" y="0"/>
                </a:moveTo>
                <a:lnTo>
                  <a:pt x="2463892" y="0"/>
                </a:lnTo>
                <a:lnTo>
                  <a:pt x="2463892" y="2405654"/>
                </a:lnTo>
                <a:lnTo>
                  <a:pt x="0" y="240565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2046124">
            <a:off x="-95917" y="8057122"/>
            <a:ext cx="4080624" cy="1365154"/>
          </a:xfrm>
          <a:custGeom>
            <a:avLst/>
            <a:gdLst/>
            <a:ahLst/>
            <a:cxnLst/>
            <a:rect r="r" b="b" t="t" l="l"/>
            <a:pathLst>
              <a:path h="1365154" w="4080624">
                <a:moveTo>
                  <a:pt x="0" y="0"/>
                </a:moveTo>
                <a:lnTo>
                  <a:pt x="4080625" y="0"/>
                </a:lnTo>
                <a:lnTo>
                  <a:pt x="4080625" y="1365154"/>
                </a:lnTo>
                <a:lnTo>
                  <a:pt x="0" y="13651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1710714">
            <a:off x="-127611" y="82285"/>
            <a:ext cx="4726165" cy="2191222"/>
          </a:xfrm>
          <a:custGeom>
            <a:avLst/>
            <a:gdLst/>
            <a:ahLst/>
            <a:cxnLst/>
            <a:rect r="r" b="b" t="t" l="l"/>
            <a:pathLst>
              <a:path h="2191222" w="4726165">
                <a:moveTo>
                  <a:pt x="0" y="0"/>
                </a:moveTo>
                <a:lnTo>
                  <a:pt x="4726165" y="0"/>
                </a:lnTo>
                <a:lnTo>
                  <a:pt x="4726165" y="2191221"/>
                </a:lnTo>
                <a:lnTo>
                  <a:pt x="0" y="219122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6691456" y="6265169"/>
            <a:ext cx="1429250" cy="1794721"/>
          </a:xfrm>
          <a:custGeom>
            <a:avLst/>
            <a:gdLst/>
            <a:ahLst/>
            <a:cxnLst/>
            <a:rect r="r" b="b" t="t" l="l"/>
            <a:pathLst>
              <a:path h="1794721" w="1429250">
                <a:moveTo>
                  <a:pt x="0" y="0"/>
                </a:moveTo>
                <a:lnTo>
                  <a:pt x="1429250" y="0"/>
                </a:lnTo>
                <a:lnTo>
                  <a:pt x="1429250" y="1794721"/>
                </a:lnTo>
                <a:lnTo>
                  <a:pt x="0" y="179472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3462300" y="1798162"/>
            <a:ext cx="12147597" cy="67034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24"/>
              </a:lnSpc>
            </a:pP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On the school’</a:t>
            </a: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s website, Erasmus+ programs include:</a:t>
            </a:r>
          </a:p>
          <a:p>
            <a:pPr algn="l">
              <a:lnSpc>
                <a:spcPts val="4824"/>
              </a:lnSpc>
            </a:pPr>
          </a:p>
          <a:p>
            <a:pPr algn="l" marL="743987" indent="-371994" lvl="1">
              <a:lnSpc>
                <a:spcPts val="4824"/>
              </a:lnSpc>
              <a:buFont typeface="Arial"/>
              <a:buChar char="•"/>
            </a:pPr>
            <a:r>
              <a:rPr lang="en-US" b="true" sz="3445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SMART</a:t>
            </a:r>
            <a:r>
              <a:rPr lang="en-US" b="true" sz="3445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 SOLUTIONS – KA220 Partnership</a:t>
            </a: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 in the educational field (collaboration with partner schools in other EU countries);</a:t>
            </a:r>
          </a:p>
          <a:p>
            <a:pPr algn="l" marL="743987" indent="-371994" lvl="1">
              <a:lnSpc>
                <a:spcPts val="4824"/>
              </a:lnSpc>
              <a:buFont typeface="Arial"/>
              <a:buChar char="•"/>
            </a:pPr>
            <a:r>
              <a:rPr lang="en-US" b="true" sz="3445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  <a:hlinkClick r:id="rId14" tooltip="https://lrmd.ro/acreditare-erasmus-vet-2024-2027/"/>
              </a:rPr>
              <a:t>Accreditation in Professional Training</a:t>
            </a: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– VET (2024‑2027);</a:t>
            </a:r>
          </a:p>
          <a:p>
            <a:pPr algn="l" marL="743987" indent="-371994" lvl="1">
              <a:lnSpc>
                <a:spcPts val="4824"/>
              </a:lnSpc>
              <a:buFont typeface="Arial"/>
              <a:buChar char="•"/>
            </a:pPr>
            <a:r>
              <a:rPr lang="en-US" b="true" sz="3445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Accreditation in school education</a:t>
            </a: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 (2021‑2027).</a:t>
            </a:r>
          </a:p>
          <a:p>
            <a:pPr algn="l">
              <a:lnSpc>
                <a:spcPts val="4824"/>
              </a:lnSpc>
            </a:pPr>
          </a:p>
          <a:p>
            <a:pPr algn="ctr">
              <a:lnSpc>
                <a:spcPts val="4824"/>
              </a:lnSpc>
            </a:pPr>
          </a:p>
          <a:p>
            <a:pPr algn="ctr">
              <a:lnSpc>
                <a:spcPts val="3480"/>
              </a:lnSpc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271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4930793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931793" y="0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834930">
            <a:off x="-1374278" y="-1864620"/>
            <a:ext cx="5751571" cy="4507794"/>
          </a:xfrm>
          <a:custGeom>
            <a:avLst/>
            <a:gdLst/>
            <a:ahLst/>
            <a:cxnLst/>
            <a:rect r="r" b="b" t="t" l="l"/>
            <a:pathLst>
              <a:path h="4507794" w="5751571">
                <a:moveTo>
                  <a:pt x="0" y="0"/>
                </a:moveTo>
                <a:lnTo>
                  <a:pt x="5751571" y="0"/>
                </a:lnTo>
                <a:lnTo>
                  <a:pt x="5751571" y="4507794"/>
                </a:lnTo>
                <a:lnTo>
                  <a:pt x="0" y="45077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834930">
            <a:off x="14654326" y="7476329"/>
            <a:ext cx="5959456" cy="4670724"/>
          </a:xfrm>
          <a:custGeom>
            <a:avLst/>
            <a:gdLst/>
            <a:ahLst/>
            <a:cxnLst/>
            <a:rect r="r" b="b" t="t" l="l"/>
            <a:pathLst>
              <a:path h="4670724" w="5959456">
                <a:moveTo>
                  <a:pt x="0" y="0"/>
                </a:moveTo>
                <a:lnTo>
                  <a:pt x="5959456" y="0"/>
                </a:lnTo>
                <a:lnTo>
                  <a:pt x="5959456" y="4670724"/>
                </a:lnTo>
                <a:lnTo>
                  <a:pt x="0" y="4670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-112130">
            <a:off x="1280113" y="1187343"/>
            <a:ext cx="15727774" cy="7912314"/>
            <a:chOff x="0" y="0"/>
            <a:chExt cx="4142294" cy="20839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142294" cy="2083902"/>
            </a:xfrm>
            <a:custGeom>
              <a:avLst/>
              <a:gdLst/>
              <a:ahLst/>
              <a:cxnLst/>
              <a:rect r="r" b="b" t="t" l="l"/>
              <a:pathLst>
                <a:path h="2083902" w="4142294">
                  <a:moveTo>
                    <a:pt x="0" y="0"/>
                  </a:moveTo>
                  <a:lnTo>
                    <a:pt x="4142294" y="0"/>
                  </a:lnTo>
                  <a:lnTo>
                    <a:pt x="4142294" y="2083902"/>
                  </a:lnTo>
                  <a:lnTo>
                    <a:pt x="0" y="2083902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4142294" cy="21220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3884400" y="1263336"/>
            <a:ext cx="11285762" cy="11423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98"/>
              </a:lnSpc>
              <a:spcBef>
                <a:spcPct val="0"/>
              </a:spcBef>
            </a:pPr>
            <a:r>
              <a:rPr lang="en-US" sz="8598" u="sng">
                <a:solidFill>
                  <a:srgbClr val="01339A"/>
                </a:solidFill>
                <a:latin typeface="Gulfs Display"/>
                <a:ea typeface="Gulfs Display"/>
                <a:cs typeface="Gulfs Display"/>
                <a:sym typeface="Gulfs Display"/>
              </a:rPr>
              <a:t>SMART SOLUTIONS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5170162" y="0"/>
            <a:ext cx="2463892" cy="2405654"/>
          </a:xfrm>
          <a:custGeom>
            <a:avLst/>
            <a:gdLst/>
            <a:ahLst/>
            <a:cxnLst/>
            <a:rect r="r" b="b" t="t" l="l"/>
            <a:pathLst>
              <a:path h="2405654" w="2463892">
                <a:moveTo>
                  <a:pt x="0" y="0"/>
                </a:moveTo>
                <a:lnTo>
                  <a:pt x="2463892" y="0"/>
                </a:lnTo>
                <a:lnTo>
                  <a:pt x="2463892" y="2405654"/>
                </a:lnTo>
                <a:lnTo>
                  <a:pt x="0" y="240565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2046124">
            <a:off x="215942" y="8374759"/>
            <a:ext cx="4080624" cy="1365154"/>
          </a:xfrm>
          <a:custGeom>
            <a:avLst/>
            <a:gdLst/>
            <a:ahLst/>
            <a:cxnLst/>
            <a:rect r="r" b="b" t="t" l="l"/>
            <a:pathLst>
              <a:path h="1365154" w="4080624">
                <a:moveTo>
                  <a:pt x="0" y="0"/>
                </a:moveTo>
                <a:lnTo>
                  <a:pt x="4080624" y="0"/>
                </a:lnTo>
                <a:lnTo>
                  <a:pt x="4080624" y="1365154"/>
                </a:lnTo>
                <a:lnTo>
                  <a:pt x="0" y="13651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1710714">
            <a:off x="-634132" y="555183"/>
            <a:ext cx="4726165" cy="2191222"/>
          </a:xfrm>
          <a:custGeom>
            <a:avLst/>
            <a:gdLst/>
            <a:ahLst/>
            <a:cxnLst/>
            <a:rect r="r" b="b" t="t" l="l"/>
            <a:pathLst>
              <a:path h="2191222" w="4726165">
                <a:moveTo>
                  <a:pt x="0" y="0"/>
                </a:moveTo>
                <a:lnTo>
                  <a:pt x="4726165" y="0"/>
                </a:lnTo>
                <a:lnTo>
                  <a:pt x="4726165" y="2191221"/>
                </a:lnTo>
                <a:lnTo>
                  <a:pt x="0" y="219122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911197" y="2405654"/>
            <a:ext cx="4378095" cy="3168646"/>
          </a:xfrm>
          <a:custGeom>
            <a:avLst/>
            <a:gdLst/>
            <a:ahLst/>
            <a:cxnLst/>
            <a:rect r="r" b="b" t="t" l="l"/>
            <a:pathLst>
              <a:path h="3168646" w="4378095">
                <a:moveTo>
                  <a:pt x="0" y="0"/>
                </a:moveTo>
                <a:lnTo>
                  <a:pt x="4378094" y="0"/>
                </a:lnTo>
                <a:lnTo>
                  <a:pt x="4378094" y="3168646"/>
                </a:lnTo>
                <a:lnTo>
                  <a:pt x="0" y="316864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2256254" y="4930793"/>
            <a:ext cx="3738982" cy="2836953"/>
          </a:xfrm>
          <a:custGeom>
            <a:avLst/>
            <a:gdLst/>
            <a:ahLst/>
            <a:cxnLst/>
            <a:rect r="r" b="b" t="t" l="l"/>
            <a:pathLst>
              <a:path h="2836953" w="3738982">
                <a:moveTo>
                  <a:pt x="0" y="0"/>
                </a:moveTo>
                <a:lnTo>
                  <a:pt x="3738983" y="0"/>
                </a:lnTo>
                <a:lnTo>
                  <a:pt x="3738983" y="2836953"/>
                </a:lnTo>
                <a:lnTo>
                  <a:pt x="0" y="283695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2547163" y="3268626"/>
            <a:ext cx="3738982" cy="2836953"/>
          </a:xfrm>
          <a:custGeom>
            <a:avLst/>
            <a:gdLst/>
            <a:ahLst/>
            <a:cxnLst/>
            <a:rect r="r" b="b" t="t" l="l"/>
            <a:pathLst>
              <a:path h="2836953" w="3738982">
                <a:moveTo>
                  <a:pt x="0" y="0"/>
                </a:moveTo>
                <a:lnTo>
                  <a:pt x="3738982" y="0"/>
                </a:lnTo>
                <a:lnTo>
                  <a:pt x="3738982" y="2836953"/>
                </a:lnTo>
                <a:lnTo>
                  <a:pt x="0" y="283695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7898684" y="6105579"/>
            <a:ext cx="3738982" cy="2836953"/>
          </a:xfrm>
          <a:custGeom>
            <a:avLst/>
            <a:gdLst/>
            <a:ahLst/>
            <a:cxnLst/>
            <a:rect r="r" b="b" t="t" l="l"/>
            <a:pathLst>
              <a:path h="2836953" w="3738982">
                <a:moveTo>
                  <a:pt x="0" y="0"/>
                </a:moveTo>
                <a:lnTo>
                  <a:pt x="3738982" y="0"/>
                </a:lnTo>
                <a:lnTo>
                  <a:pt x="3738982" y="2836953"/>
                </a:lnTo>
                <a:lnTo>
                  <a:pt x="0" y="283695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1662585">
            <a:off x="4689617" y="3630177"/>
            <a:ext cx="1752873" cy="801939"/>
          </a:xfrm>
          <a:custGeom>
            <a:avLst/>
            <a:gdLst/>
            <a:ahLst/>
            <a:cxnLst/>
            <a:rect r="r" b="b" t="t" l="l"/>
            <a:pathLst>
              <a:path h="801939" w="1752873">
                <a:moveTo>
                  <a:pt x="0" y="0"/>
                </a:moveTo>
                <a:lnTo>
                  <a:pt x="1752872" y="0"/>
                </a:lnTo>
                <a:lnTo>
                  <a:pt x="1752872" y="801939"/>
                </a:lnTo>
                <a:lnTo>
                  <a:pt x="0" y="80193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144048">
            <a:off x="11396796" y="2678103"/>
            <a:ext cx="1534997" cy="761917"/>
          </a:xfrm>
          <a:custGeom>
            <a:avLst/>
            <a:gdLst/>
            <a:ahLst/>
            <a:cxnLst/>
            <a:rect r="r" b="b" t="t" l="l"/>
            <a:pathLst>
              <a:path h="761917" w="1534997">
                <a:moveTo>
                  <a:pt x="0" y="0"/>
                </a:moveTo>
                <a:lnTo>
                  <a:pt x="1534997" y="0"/>
                </a:lnTo>
                <a:lnTo>
                  <a:pt x="1534997" y="761917"/>
                </a:lnTo>
                <a:lnTo>
                  <a:pt x="0" y="761917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2504309">
            <a:off x="10817147" y="5150614"/>
            <a:ext cx="1641039" cy="847373"/>
          </a:xfrm>
          <a:custGeom>
            <a:avLst/>
            <a:gdLst/>
            <a:ahLst/>
            <a:cxnLst/>
            <a:rect r="r" b="b" t="t" l="l"/>
            <a:pathLst>
              <a:path h="847373" w="1641039">
                <a:moveTo>
                  <a:pt x="0" y="0"/>
                </a:moveTo>
                <a:lnTo>
                  <a:pt x="1641039" y="0"/>
                </a:lnTo>
                <a:lnTo>
                  <a:pt x="1641039" y="847373"/>
                </a:lnTo>
                <a:lnTo>
                  <a:pt x="0" y="847373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6803692" y="3106701"/>
            <a:ext cx="4593104" cy="1875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Three</a:t>
            </a:r>
            <a:r>
              <a:rPr lang="en-US" sz="3399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 main topics addressed by the project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2831903" y="5713399"/>
            <a:ext cx="2587685" cy="1602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Digital skills and</a:t>
            </a:r>
          </a:p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competences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8511470" y="6740852"/>
            <a:ext cx="2513410" cy="1602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Key competences</a:t>
            </a:r>
          </a:p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development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2844281" y="3729660"/>
            <a:ext cx="3144746" cy="2117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Inclus</a:t>
            </a:r>
            <a:r>
              <a:rPr lang="en-US" sz="2900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ion, promoting</a:t>
            </a:r>
          </a:p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equality and non-</a:t>
            </a:r>
          </a:p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discrimination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271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4930793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931793" y="0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834930">
            <a:off x="-1374278" y="-1864620"/>
            <a:ext cx="5751571" cy="4507794"/>
          </a:xfrm>
          <a:custGeom>
            <a:avLst/>
            <a:gdLst/>
            <a:ahLst/>
            <a:cxnLst/>
            <a:rect r="r" b="b" t="t" l="l"/>
            <a:pathLst>
              <a:path h="4507794" w="5751571">
                <a:moveTo>
                  <a:pt x="0" y="0"/>
                </a:moveTo>
                <a:lnTo>
                  <a:pt x="5751571" y="0"/>
                </a:lnTo>
                <a:lnTo>
                  <a:pt x="5751571" y="4507794"/>
                </a:lnTo>
                <a:lnTo>
                  <a:pt x="0" y="45077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834930">
            <a:off x="14654326" y="7476329"/>
            <a:ext cx="5959456" cy="4670724"/>
          </a:xfrm>
          <a:custGeom>
            <a:avLst/>
            <a:gdLst/>
            <a:ahLst/>
            <a:cxnLst/>
            <a:rect r="r" b="b" t="t" l="l"/>
            <a:pathLst>
              <a:path h="4670724" w="5959456">
                <a:moveTo>
                  <a:pt x="0" y="0"/>
                </a:moveTo>
                <a:lnTo>
                  <a:pt x="5959456" y="0"/>
                </a:lnTo>
                <a:lnTo>
                  <a:pt x="5959456" y="4670724"/>
                </a:lnTo>
                <a:lnTo>
                  <a:pt x="0" y="4670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-112130">
            <a:off x="1280113" y="1187343"/>
            <a:ext cx="15727774" cy="7912314"/>
            <a:chOff x="0" y="0"/>
            <a:chExt cx="4142294" cy="20839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142294" cy="2083902"/>
            </a:xfrm>
            <a:custGeom>
              <a:avLst/>
              <a:gdLst/>
              <a:ahLst/>
              <a:cxnLst/>
              <a:rect r="r" b="b" t="t" l="l"/>
              <a:pathLst>
                <a:path h="2083902" w="4142294">
                  <a:moveTo>
                    <a:pt x="0" y="0"/>
                  </a:moveTo>
                  <a:lnTo>
                    <a:pt x="4142294" y="0"/>
                  </a:lnTo>
                  <a:lnTo>
                    <a:pt x="4142294" y="2083902"/>
                  </a:lnTo>
                  <a:lnTo>
                    <a:pt x="0" y="2083902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4142294" cy="21220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-1849351">
            <a:off x="15653653" y="7729823"/>
            <a:ext cx="1918703" cy="1556547"/>
          </a:xfrm>
          <a:custGeom>
            <a:avLst/>
            <a:gdLst/>
            <a:ahLst/>
            <a:cxnLst/>
            <a:rect r="r" b="b" t="t" l="l"/>
            <a:pathLst>
              <a:path h="1556547" w="1918703">
                <a:moveTo>
                  <a:pt x="0" y="0"/>
                </a:moveTo>
                <a:lnTo>
                  <a:pt x="1918703" y="0"/>
                </a:lnTo>
                <a:lnTo>
                  <a:pt x="1918703" y="1556548"/>
                </a:lnTo>
                <a:lnTo>
                  <a:pt x="0" y="155654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446927">
            <a:off x="1155279" y="8631589"/>
            <a:ext cx="593581" cy="1036411"/>
          </a:xfrm>
          <a:custGeom>
            <a:avLst/>
            <a:gdLst/>
            <a:ahLst/>
            <a:cxnLst/>
            <a:rect r="r" b="b" t="t" l="l"/>
            <a:pathLst>
              <a:path h="1036411" w="593581">
                <a:moveTo>
                  <a:pt x="0" y="0"/>
                </a:moveTo>
                <a:lnTo>
                  <a:pt x="593581" y="0"/>
                </a:lnTo>
                <a:lnTo>
                  <a:pt x="593581" y="1036410"/>
                </a:lnTo>
                <a:lnTo>
                  <a:pt x="0" y="103641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771663">
            <a:off x="9496805" y="1336733"/>
            <a:ext cx="2020262" cy="2137843"/>
          </a:xfrm>
          <a:custGeom>
            <a:avLst/>
            <a:gdLst/>
            <a:ahLst/>
            <a:cxnLst/>
            <a:rect r="r" b="b" t="t" l="l"/>
            <a:pathLst>
              <a:path h="2137843" w="2020262">
                <a:moveTo>
                  <a:pt x="0" y="0"/>
                </a:moveTo>
                <a:lnTo>
                  <a:pt x="2020262" y="0"/>
                </a:lnTo>
                <a:lnTo>
                  <a:pt x="2020262" y="2137843"/>
                </a:lnTo>
                <a:lnTo>
                  <a:pt x="0" y="213784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501508" y="1372533"/>
            <a:ext cx="7527617" cy="22281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98"/>
              </a:lnSpc>
            </a:pPr>
            <a:r>
              <a:rPr lang="en-US" sz="8598">
                <a:solidFill>
                  <a:srgbClr val="01339A"/>
                </a:solidFill>
                <a:latin typeface="Gulfs Display"/>
                <a:ea typeface="Gulfs Display"/>
                <a:cs typeface="Gulfs Display"/>
                <a:sym typeface="Gulfs Display"/>
              </a:rPr>
              <a:t>PROJECT</a:t>
            </a:r>
          </a:p>
          <a:p>
            <a:pPr algn="ctr">
              <a:lnSpc>
                <a:spcPts val="8598"/>
              </a:lnSpc>
              <a:spcBef>
                <a:spcPct val="0"/>
              </a:spcBef>
            </a:pPr>
            <a:r>
              <a:rPr lang="en-US" sz="8598">
                <a:solidFill>
                  <a:srgbClr val="01339A"/>
                </a:solidFill>
                <a:latin typeface="Gulfs Display"/>
                <a:ea typeface="Gulfs Display"/>
                <a:cs typeface="Gulfs Display"/>
                <a:sym typeface="Gulfs Display"/>
              </a:rPr>
              <a:t>OBJECTIVES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569401" y="3680810"/>
            <a:ext cx="13340690" cy="47222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24"/>
              </a:lnSpc>
            </a:pPr>
          </a:p>
          <a:p>
            <a:pPr algn="just">
              <a:lnSpc>
                <a:spcPts val="3480"/>
              </a:lnSpc>
            </a:pPr>
            <a:r>
              <a:rPr lang="en-US" sz="3445" b="true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1.</a:t>
            </a: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 To imp</a:t>
            </a: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rove digital skills among students from</a:t>
            </a:r>
          </a:p>
          <a:p>
            <a:pPr algn="just">
              <a:lnSpc>
                <a:spcPts val="3480"/>
              </a:lnSpc>
            </a:pP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marginalized backgrounds and economically disadvantaged</a:t>
            </a:r>
          </a:p>
          <a:p>
            <a:pPr algn="just">
              <a:lnSpc>
                <a:spcPts val="3480"/>
              </a:lnSpc>
            </a:pP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households</a:t>
            </a:r>
          </a:p>
          <a:p>
            <a:pPr algn="just">
              <a:lnSpc>
                <a:spcPts val="3480"/>
              </a:lnSpc>
            </a:pPr>
          </a:p>
          <a:p>
            <a:pPr algn="just">
              <a:lnSpc>
                <a:spcPts val="3480"/>
              </a:lnSpc>
            </a:pPr>
            <a:r>
              <a:rPr lang="en-US" sz="3445" b="true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2.</a:t>
            </a: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 To provide equitable access to educational resources</a:t>
            </a:r>
          </a:p>
          <a:p>
            <a:pPr algn="just">
              <a:lnSpc>
                <a:spcPts val="3480"/>
              </a:lnSpc>
            </a:pPr>
          </a:p>
          <a:p>
            <a:pPr algn="just">
              <a:lnSpc>
                <a:spcPts val="3480"/>
              </a:lnSpc>
            </a:pPr>
            <a:r>
              <a:rPr lang="en-US" sz="3445" b="true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3.</a:t>
            </a: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 To create opportunities for collaborative learning</a:t>
            </a:r>
          </a:p>
          <a:p>
            <a:pPr algn="just">
              <a:lnSpc>
                <a:spcPts val="3480"/>
              </a:lnSpc>
            </a:pP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among students, encouraging teamwork and peer</a:t>
            </a:r>
          </a:p>
          <a:p>
            <a:pPr algn="just">
              <a:lnSpc>
                <a:spcPts val="3480"/>
              </a:lnSpc>
            </a:pP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support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271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4930793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931793" y="0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834930">
            <a:off x="-1374278" y="-1864620"/>
            <a:ext cx="5751571" cy="4507794"/>
          </a:xfrm>
          <a:custGeom>
            <a:avLst/>
            <a:gdLst/>
            <a:ahLst/>
            <a:cxnLst/>
            <a:rect r="r" b="b" t="t" l="l"/>
            <a:pathLst>
              <a:path h="4507794" w="5751571">
                <a:moveTo>
                  <a:pt x="0" y="0"/>
                </a:moveTo>
                <a:lnTo>
                  <a:pt x="5751571" y="0"/>
                </a:lnTo>
                <a:lnTo>
                  <a:pt x="5751571" y="4507794"/>
                </a:lnTo>
                <a:lnTo>
                  <a:pt x="0" y="45077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834930">
            <a:off x="14654326" y="7476329"/>
            <a:ext cx="5959456" cy="4670724"/>
          </a:xfrm>
          <a:custGeom>
            <a:avLst/>
            <a:gdLst/>
            <a:ahLst/>
            <a:cxnLst/>
            <a:rect r="r" b="b" t="t" l="l"/>
            <a:pathLst>
              <a:path h="4670724" w="5959456">
                <a:moveTo>
                  <a:pt x="0" y="0"/>
                </a:moveTo>
                <a:lnTo>
                  <a:pt x="5959456" y="0"/>
                </a:lnTo>
                <a:lnTo>
                  <a:pt x="5959456" y="4670724"/>
                </a:lnTo>
                <a:lnTo>
                  <a:pt x="0" y="4670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-112130">
            <a:off x="1280113" y="1187343"/>
            <a:ext cx="15727774" cy="7912314"/>
            <a:chOff x="0" y="0"/>
            <a:chExt cx="4142294" cy="20839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142294" cy="2083902"/>
            </a:xfrm>
            <a:custGeom>
              <a:avLst/>
              <a:gdLst/>
              <a:ahLst/>
              <a:cxnLst/>
              <a:rect r="r" b="b" t="t" l="l"/>
              <a:pathLst>
                <a:path h="2083902" w="4142294">
                  <a:moveTo>
                    <a:pt x="0" y="0"/>
                  </a:moveTo>
                  <a:lnTo>
                    <a:pt x="4142294" y="0"/>
                  </a:lnTo>
                  <a:lnTo>
                    <a:pt x="4142294" y="2083902"/>
                  </a:lnTo>
                  <a:lnTo>
                    <a:pt x="0" y="2083902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4142294" cy="21220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832572" y="1466158"/>
            <a:ext cx="16429291" cy="183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098"/>
              </a:lnSpc>
              <a:spcBef>
                <a:spcPct val="0"/>
              </a:spcBef>
            </a:pPr>
            <a:r>
              <a:rPr lang="en-US" sz="7098" strike="noStrike" u="sng">
                <a:solidFill>
                  <a:srgbClr val="01339A"/>
                </a:solidFill>
                <a:latin typeface="Gulfs Display"/>
                <a:ea typeface="Gulfs Display"/>
                <a:cs typeface="Gulfs Display"/>
                <a:sym typeface="Gulfs Display"/>
                <a:hlinkClick r:id="rId6" tooltip="https://lrmd.ro/acreditare-erasmus-vet-2024-2027/"/>
              </a:rPr>
              <a:t>ACCREDITATION IN PROFESSIONAL TRAINING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214211" y="129981"/>
            <a:ext cx="2463892" cy="2405654"/>
          </a:xfrm>
          <a:custGeom>
            <a:avLst/>
            <a:gdLst/>
            <a:ahLst/>
            <a:cxnLst/>
            <a:rect r="r" b="b" t="t" l="l"/>
            <a:pathLst>
              <a:path h="2405654" w="2463892">
                <a:moveTo>
                  <a:pt x="0" y="0"/>
                </a:moveTo>
                <a:lnTo>
                  <a:pt x="2463892" y="0"/>
                </a:lnTo>
                <a:lnTo>
                  <a:pt x="2463892" y="2405654"/>
                </a:lnTo>
                <a:lnTo>
                  <a:pt x="0" y="240565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2046124">
            <a:off x="215942" y="8374759"/>
            <a:ext cx="4080624" cy="1365154"/>
          </a:xfrm>
          <a:custGeom>
            <a:avLst/>
            <a:gdLst/>
            <a:ahLst/>
            <a:cxnLst/>
            <a:rect r="r" b="b" t="t" l="l"/>
            <a:pathLst>
              <a:path h="1365154" w="4080624">
                <a:moveTo>
                  <a:pt x="0" y="0"/>
                </a:moveTo>
                <a:lnTo>
                  <a:pt x="4080624" y="0"/>
                </a:lnTo>
                <a:lnTo>
                  <a:pt x="4080624" y="1365154"/>
                </a:lnTo>
                <a:lnTo>
                  <a:pt x="0" y="136515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1710714">
            <a:off x="14416524" y="8162689"/>
            <a:ext cx="4726165" cy="2191222"/>
          </a:xfrm>
          <a:custGeom>
            <a:avLst/>
            <a:gdLst/>
            <a:ahLst/>
            <a:cxnLst/>
            <a:rect r="r" b="b" t="t" l="l"/>
            <a:pathLst>
              <a:path h="2191222" w="4726165">
                <a:moveTo>
                  <a:pt x="0" y="0"/>
                </a:moveTo>
                <a:lnTo>
                  <a:pt x="4726165" y="0"/>
                </a:lnTo>
                <a:lnTo>
                  <a:pt x="4726165" y="2191222"/>
                </a:lnTo>
                <a:lnTo>
                  <a:pt x="0" y="219122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411611" y="4691705"/>
            <a:ext cx="15464777" cy="24758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34059" indent="-367030" lvl="1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strike="noStrike" u="none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The project is for students in the technological track and the math–informatics track. </a:t>
            </a:r>
          </a:p>
          <a:p>
            <a:pPr algn="ctr" marL="734059" indent="-367030" lvl="1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strike="noStrike" u="none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Its goal is to improve training quality through international mobility and better learning and evaluation tools.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271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4930793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931793" y="0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834930">
            <a:off x="-1374278" y="-1864620"/>
            <a:ext cx="5751571" cy="4507794"/>
          </a:xfrm>
          <a:custGeom>
            <a:avLst/>
            <a:gdLst/>
            <a:ahLst/>
            <a:cxnLst/>
            <a:rect r="r" b="b" t="t" l="l"/>
            <a:pathLst>
              <a:path h="4507794" w="5751571">
                <a:moveTo>
                  <a:pt x="0" y="0"/>
                </a:moveTo>
                <a:lnTo>
                  <a:pt x="5751571" y="0"/>
                </a:lnTo>
                <a:lnTo>
                  <a:pt x="5751571" y="4507794"/>
                </a:lnTo>
                <a:lnTo>
                  <a:pt x="0" y="45077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834930">
            <a:off x="14654326" y="7476329"/>
            <a:ext cx="5959456" cy="4670724"/>
          </a:xfrm>
          <a:custGeom>
            <a:avLst/>
            <a:gdLst/>
            <a:ahLst/>
            <a:cxnLst/>
            <a:rect r="r" b="b" t="t" l="l"/>
            <a:pathLst>
              <a:path h="4670724" w="5959456">
                <a:moveTo>
                  <a:pt x="0" y="0"/>
                </a:moveTo>
                <a:lnTo>
                  <a:pt x="5959456" y="0"/>
                </a:lnTo>
                <a:lnTo>
                  <a:pt x="5959456" y="4670724"/>
                </a:lnTo>
                <a:lnTo>
                  <a:pt x="0" y="4670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-112130">
            <a:off x="988780" y="801936"/>
            <a:ext cx="16575817" cy="8683128"/>
            <a:chOff x="0" y="0"/>
            <a:chExt cx="4365647" cy="228691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65647" cy="2286914"/>
            </a:xfrm>
            <a:custGeom>
              <a:avLst/>
              <a:gdLst/>
              <a:ahLst/>
              <a:cxnLst/>
              <a:rect r="r" b="b" t="t" l="l"/>
              <a:pathLst>
                <a:path h="2286914" w="4365647">
                  <a:moveTo>
                    <a:pt x="0" y="0"/>
                  </a:moveTo>
                  <a:lnTo>
                    <a:pt x="4365647" y="0"/>
                  </a:lnTo>
                  <a:lnTo>
                    <a:pt x="4365647" y="2286914"/>
                  </a:lnTo>
                  <a:lnTo>
                    <a:pt x="0" y="2286914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4365647" cy="23250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458907">
            <a:off x="7445831" y="398016"/>
            <a:ext cx="2298472" cy="2372617"/>
          </a:xfrm>
          <a:custGeom>
            <a:avLst/>
            <a:gdLst/>
            <a:ahLst/>
            <a:cxnLst/>
            <a:rect r="r" b="b" t="t" l="l"/>
            <a:pathLst>
              <a:path h="2372617" w="2298472">
                <a:moveTo>
                  <a:pt x="0" y="0"/>
                </a:moveTo>
                <a:lnTo>
                  <a:pt x="2298472" y="0"/>
                </a:lnTo>
                <a:lnTo>
                  <a:pt x="2298472" y="2372616"/>
                </a:lnTo>
                <a:lnTo>
                  <a:pt x="0" y="23726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990108">
            <a:off x="498715" y="7327725"/>
            <a:ext cx="1644906" cy="2629937"/>
          </a:xfrm>
          <a:custGeom>
            <a:avLst/>
            <a:gdLst/>
            <a:ahLst/>
            <a:cxnLst/>
            <a:rect r="r" b="b" t="t" l="l"/>
            <a:pathLst>
              <a:path h="2629937" w="1644906">
                <a:moveTo>
                  <a:pt x="0" y="0"/>
                </a:moveTo>
                <a:lnTo>
                  <a:pt x="1644906" y="0"/>
                </a:lnTo>
                <a:lnTo>
                  <a:pt x="1644906" y="2629937"/>
                </a:lnTo>
                <a:lnTo>
                  <a:pt x="0" y="262993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9891970" y="551202"/>
            <a:ext cx="7809803" cy="22281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98"/>
              </a:lnSpc>
            </a:pPr>
            <a:r>
              <a:rPr lang="en-US" sz="8598">
                <a:solidFill>
                  <a:srgbClr val="01339A"/>
                </a:solidFill>
                <a:latin typeface="Gulfs Display"/>
                <a:ea typeface="Gulfs Display"/>
                <a:cs typeface="Gulfs Display"/>
                <a:sym typeface="Gulfs Display"/>
              </a:rPr>
              <a:t>PROJECT</a:t>
            </a:r>
          </a:p>
          <a:p>
            <a:pPr algn="ctr">
              <a:lnSpc>
                <a:spcPts val="8598"/>
              </a:lnSpc>
              <a:spcBef>
                <a:spcPct val="0"/>
              </a:spcBef>
            </a:pPr>
            <a:r>
              <a:rPr lang="en-US" sz="8598">
                <a:solidFill>
                  <a:srgbClr val="01339A"/>
                </a:solidFill>
                <a:latin typeface="Gulfs Display"/>
                <a:ea typeface="Gulfs Display"/>
                <a:cs typeface="Gulfs Display"/>
                <a:sym typeface="Gulfs Display"/>
              </a:rPr>
              <a:t>OBJECTIVES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034066" y="3173376"/>
            <a:ext cx="14485245" cy="51566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4031"/>
              </a:lnSpc>
            </a:pPr>
            <a:r>
              <a:rPr lang="en-US" b="true" sz="3445" strike="noStrike" u="none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1. </a:t>
            </a:r>
            <a:r>
              <a:rPr lang="en-US" sz="3445" strike="noStrike" u="none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Training 90 students in Services and IT to a higher quality level.</a:t>
            </a:r>
          </a:p>
          <a:p>
            <a:pPr algn="ctr" marL="0" indent="0" lvl="1">
              <a:lnSpc>
                <a:spcPts val="4031"/>
              </a:lnSpc>
            </a:pPr>
          </a:p>
          <a:p>
            <a:pPr algn="ctr" marL="0" indent="0" lvl="1">
              <a:lnSpc>
                <a:spcPts val="4031"/>
              </a:lnSpc>
            </a:pPr>
            <a:r>
              <a:rPr lang="en-US" b="true" sz="3445" strike="noStrike" u="none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2.</a:t>
            </a:r>
            <a:r>
              <a:rPr lang="en-US" sz="3445" strike="noStrike" u="none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 Improving the language, social and cultural skills of 90 students through real professional experience.</a:t>
            </a:r>
          </a:p>
          <a:p>
            <a:pPr algn="ctr" marL="0" indent="0" lvl="1">
              <a:lnSpc>
                <a:spcPts val="4031"/>
              </a:lnSpc>
            </a:pPr>
          </a:p>
          <a:p>
            <a:pPr algn="ctr" marL="0" indent="0" lvl="1">
              <a:lnSpc>
                <a:spcPts val="4031"/>
              </a:lnSpc>
            </a:pPr>
            <a:r>
              <a:rPr lang="en-US" b="true" sz="3445" strike="noStrike" u="none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3.</a:t>
            </a:r>
            <a:r>
              <a:rPr lang="en-US" sz="3445" strike="noStrike" u="none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 Supporting at least 45 students from disadvantaged backgrounds to enter the job market.</a:t>
            </a:r>
          </a:p>
          <a:p>
            <a:pPr algn="ctr" marL="0" indent="0" lvl="1">
              <a:lnSpc>
                <a:spcPts val="4031"/>
              </a:lnSpc>
            </a:pPr>
          </a:p>
          <a:p>
            <a:pPr algn="ctr" marL="0" indent="0" lvl="1">
              <a:lnSpc>
                <a:spcPts val="4031"/>
              </a:lnSpc>
            </a:pPr>
            <a:r>
              <a:rPr lang="en-US" b="true" sz="3445" strike="noStrike" u="none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4.</a:t>
            </a:r>
            <a:r>
              <a:rPr lang="en-US" sz="3445" strike="noStrike" u="none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 Improving teaching quality by involving 12 teachers in observation programs across Europe.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271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4930793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931793" y="0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834930">
            <a:off x="-1374278" y="-1864620"/>
            <a:ext cx="5751571" cy="4507794"/>
          </a:xfrm>
          <a:custGeom>
            <a:avLst/>
            <a:gdLst/>
            <a:ahLst/>
            <a:cxnLst/>
            <a:rect r="r" b="b" t="t" l="l"/>
            <a:pathLst>
              <a:path h="4507794" w="5751571">
                <a:moveTo>
                  <a:pt x="0" y="0"/>
                </a:moveTo>
                <a:lnTo>
                  <a:pt x="5751571" y="0"/>
                </a:lnTo>
                <a:lnTo>
                  <a:pt x="5751571" y="4507794"/>
                </a:lnTo>
                <a:lnTo>
                  <a:pt x="0" y="45077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834930">
            <a:off x="15308272" y="6922938"/>
            <a:ext cx="5959456" cy="4670724"/>
          </a:xfrm>
          <a:custGeom>
            <a:avLst/>
            <a:gdLst/>
            <a:ahLst/>
            <a:cxnLst/>
            <a:rect r="r" b="b" t="t" l="l"/>
            <a:pathLst>
              <a:path h="4670724" w="5959456">
                <a:moveTo>
                  <a:pt x="0" y="0"/>
                </a:moveTo>
                <a:lnTo>
                  <a:pt x="5959456" y="0"/>
                </a:lnTo>
                <a:lnTo>
                  <a:pt x="5959456" y="4670724"/>
                </a:lnTo>
                <a:lnTo>
                  <a:pt x="0" y="4670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103060">
            <a:off x="1280113" y="1187343"/>
            <a:ext cx="15727774" cy="7912314"/>
            <a:chOff x="0" y="0"/>
            <a:chExt cx="4142294" cy="20839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142294" cy="2083902"/>
            </a:xfrm>
            <a:custGeom>
              <a:avLst/>
              <a:gdLst/>
              <a:ahLst/>
              <a:cxnLst/>
              <a:rect r="r" b="b" t="t" l="l"/>
              <a:pathLst>
                <a:path h="2083902" w="4142294">
                  <a:moveTo>
                    <a:pt x="0" y="0"/>
                  </a:moveTo>
                  <a:lnTo>
                    <a:pt x="4142294" y="0"/>
                  </a:lnTo>
                  <a:lnTo>
                    <a:pt x="4142294" y="2083902"/>
                  </a:lnTo>
                  <a:lnTo>
                    <a:pt x="0" y="2083902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4142294" cy="21220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830785" y="116543"/>
            <a:ext cx="1374121" cy="1847840"/>
          </a:xfrm>
          <a:custGeom>
            <a:avLst/>
            <a:gdLst/>
            <a:ahLst/>
            <a:cxnLst/>
            <a:rect r="r" b="b" t="t" l="l"/>
            <a:pathLst>
              <a:path h="1847840" w="1374121">
                <a:moveTo>
                  <a:pt x="0" y="0"/>
                </a:moveTo>
                <a:lnTo>
                  <a:pt x="1374121" y="0"/>
                </a:lnTo>
                <a:lnTo>
                  <a:pt x="1374121" y="1847840"/>
                </a:lnTo>
                <a:lnTo>
                  <a:pt x="0" y="184784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253094">
            <a:off x="80064" y="8091569"/>
            <a:ext cx="4249684" cy="2333463"/>
          </a:xfrm>
          <a:custGeom>
            <a:avLst/>
            <a:gdLst/>
            <a:ahLst/>
            <a:cxnLst/>
            <a:rect r="r" b="b" t="t" l="l"/>
            <a:pathLst>
              <a:path h="2333463" w="4249684">
                <a:moveTo>
                  <a:pt x="0" y="0"/>
                </a:moveTo>
                <a:lnTo>
                  <a:pt x="4249684" y="0"/>
                </a:lnTo>
                <a:lnTo>
                  <a:pt x="4249684" y="2333462"/>
                </a:lnTo>
                <a:lnTo>
                  <a:pt x="0" y="233346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1050941">
            <a:off x="15638660" y="632226"/>
            <a:ext cx="2258310" cy="1683467"/>
          </a:xfrm>
          <a:custGeom>
            <a:avLst/>
            <a:gdLst/>
            <a:ahLst/>
            <a:cxnLst/>
            <a:rect r="r" b="b" t="t" l="l"/>
            <a:pathLst>
              <a:path h="1683467" w="2258310">
                <a:moveTo>
                  <a:pt x="0" y="0"/>
                </a:moveTo>
                <a:lnTo>
                  <a:pt x="2258310" y="0"/>
                </a:lnTo>
                <a:lnTo>
                  <a:pt x="2258310" y="1683467"/>
                </a:lnTo>
                <a:lnTo>
                  <a:pt x="0" y="168346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2321533">
            <a:off x="14817218" y="8294651"/>
            <a:ext cx="3663173" cy="1232158"/>
          </a:xfrm>
          <a:custGeom>
            <a:avLst/>
            <a:gdLst/>
            <a:ahLst/>
            <a:cxnLst/>
            <a:rect r="r" b="b" t="t" l="l"/>
            <a:pathLst>
              <a:path h="1232158" w="3663173">
                <a:moveTo>
                  <a:pt x="0" y="0"/>
                </a:moveTo>
                <a:lnTo>
                  <a:pt x="3663173" y="0"/>
                </a:lnTo>
                <a:lnTo>
                  <a:pt x="3663173" y="1232158"/>
                </a:lnTo>
                <a:lnTo>
                  <a:pt x="0" y="123215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2338790" y="1616835"/>
            <a:ext cx="13999858" cy="19957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98"/>
              </a:lnSpc>
              <a:spcBef>
                <a:spcPct val="0"/>
              </a:spcBef>
            </a:pPr>
            <a:r>
              <a:rPr lang="en-US" sz="7698" u="sng">
                <a:solidFill>
                  <a:srgbClr val="01339A"/>
                </a:solidFill>
                <a:latin typeface="Gulfs Display"/>
                <a:ea typeface="Gulfs Display"/>
                <a:cs typeface="Gulfs Display"/>
                <a:sym typeface="Gulfs Display"/>
              </a:rPr>
              <a:t>ACCREDITATION IN SCHOOL EDUCATION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070202" y="3806913"/>
            <a:ext cx="12147597" cy="3845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24"/>
              </a:lnSpc>
            </a:pPr>
          </a:p>
          <a:p>
            <a:pPr algn="ctr">
              <a:lnSpc>
                <a:spcPts val="3480"/>
              </a:lnSpc>
            </a:pP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„Regina Ma</a:t>
            </a: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ria” High School has obtained funding under the ERASMUS+ Programme for the period 2021-2027, and will carry out training activities for </a:t>
            </a:r>
            <a:r>
              <a:rPr lang="en-US" sz="3445" b="true">
                <a:solidFill>
                  <a:srgbClr val="000000"/>
                </a:solidFill>
                <a:latin typeface="Agrandir Bold"/>
                <a:ea typeface="Agrandir Bold"/>
                <a:cs typeface="Agrandir Bold"/>
                <a:sym typeface="Agrandir Bold"/>
              </a:rPr>
              <a:t>teaching staff and Mobility group for students </a:t>
            </a: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in European countries, on topics such as:</a:t>
            </a:r>
          </a:p>
          <a:p>
            <a:pPr algn="ctr">
              <a:lnSpc>
                <a:spcPts val="3480"/>
              </a:lnSpc>
            </a:pPr>
          </a:p>
          <a:p>
            <a:pPr algn="ctr">
              <a:lnSpc>
                <a:spcPts val="3480"/>
              </a:lnSpc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271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4930793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931793" y="0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834930">
            <a:off x="-1374278" y="-1864620"/>
            <a:ext cx="5751571" cy="4507794"/>
          </a:xfrm>
          <a:custGeom>
            <a:avLst/>
            <a:gdLst/>
            <a:ahLst/>
            <a:cxnLst/>
            <a:rect r="r" b="b" t="t" l="l"/>
            <a:pathLst>
              <a:path h="4507794" w="5751571">
                <a:moveTo>
                  <a:pt x="0" y="0"/>
                </a:moveTo>
                <a:lnTo>
                  <a:pt x="5751571" y="0"/>
                </a:lnTo>
                <a:lnTo>
                  <a:pt x="5751571" y="4507794"/>
                </a:lnTo>
                <a:lnTo>
                  <a:pt x="0" y="45077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834930">
            <a:off x="14654326" y="7476329"/>
            <a:ext cx="5959456" cy="4670724"/>
          </a:xfrm>
          <a:custGeom>
            <a:avLst/>
            <a:gdLst/>
            <a:ahLst/>
            <a:cxnLst/>
            <a:rect r="r" b="b" t="t" l="l"/>
            <a:pathLst>
              <a:path h="4670724" w="5959456">
                <a:moveTo>
                  <a:pt x="0" y="0"/>
                </a:moveTo>
                <a:lnTo>
                  <a:pt x="5959456" y="0"/>
                </a:lnTo>
                <a:lnTo>
                  <a:pt x="5959456" y="4670724"/>
                </a:lnTo>
                <a:lnTo>
                  <a:pt x="0" y="4670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-112130">
            <a:off x="1296072" y="694130"/>
            <a:ext cx="16197188" cy="8898739"/>
            <a:chOff x="0" y="0"/>
            <a:chExt cx="4265926" cy="234370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265926" cy="2343701"/>
            </a:xfrm>
            <a:custGeom>
              <a:avLst/>
              <a:gdLst/>
              <a:ahLst/>
              <a:cxnLst/>
              <a:rect r="r" b="b" t="t" l="l"/>
              <a:pathLst>
                <a:path h="2343701" w="4265926">
                  <a:moveTo>
                    <a:pt x="36804" y="0"/>
                  </a:moveTo>
                  <a:lnTo>
                    <a:pt x="4229122" y="0"/>
                  </a:lnTo>
                  <a:cubicBezTo>
                    <a:pt x="4238883" y="0"/>
                    <a:pt x="4248244" y="3878"/>
                    <a:pt x="4255146" y="10780"/>
                  </a:cubicBezTo>
                  <a:cubicBezTo>
                    <a:pt x="4262048" y="17682"/>
                    <a:pt x="4265926" y="27043"/>
                    <a:pt x="4265926" y="36804"/>
                  </a:cubicBezTo>
                  <a:lnTo>
                    <a:pt x="4265926" y="2306896"/>
                  </a:lnTo>
                  <a:cubicBezTo>
                    <a:pt x="4265926" y="2316657"/>
                    <a:pt x="4262048" y="2326019"/>
                    <a:pt x="4255146" y="2332921"/>
                  </a:cubicBezTo>
                  <a:cubicBezTo>
                    <a:pt x="4248244" y="2339823"/>
                    <a:pt x="4238883" y="2343701"/>
                    <a:pt x="4229122" y="2343701"/>
                  </a:cubicBezTo>
                  <a:lnTo>
                    <a:pt x="36804" y="2343701"/>
                  </a:lnTo>
                  <a:cubicBezTo>
                    <a:pt x="27043" y="2343701"/>
                    <a:pt x="17682" y="2339823"/>
                    <a:pt x="10780" y="2332921"/>
                  </a:cubicBezTo>
                  <a:cubicBezTo>
                    <a:pt x="3878" y="2326019"/>
                    <a:pt x="0" y="2316657"/>
                    <a:pt x="0" y="2306896"/>
                  </a:cubicBezTo>
                  <a:lnTo>
                    <a:pt x="0" y="36804"/>
                  </a:lnTo>
                  <a:cubicBezTo>
                    <a:pt x="0" y="27043"/>
                    <a:pt x="3878" y="17682"/>
                    <a:pt x="10780" y="10780"/>
                  </a:cubicBezTo>
                  <a:cubicBezTo>
                    <a:pt x="17682" y="3878"/>
                    <a:pt x="27043" y="0"/>
                    <a:pt x="36804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FFFF">
                    <a:alpha val="100000"/>
                  </a:srgbClr>
                </a:gs>
                <a:gs pos="100000">
                  <a:srgbClr val="B6D5F8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4265926" cy="238180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4952112" y="7440192"/>
            <a:ext cx="3609266" cy="2846808"/>
          </a:xfrm>
          <a:custGeom>
            <a:avLst/>
            <a:gdLst/>
            <a:ahLst/>
            <a:cxnLst/>
            <a:rect r="r" b="b" t="t" l="l"/>
            <a:pathLst>
              <a:path h="2846808" w="3609266">
                <a:moveTo>
                  <a:pt x="0" y="0"/>
                </a:moveTo>
                <a:lnTo>
                  <a:pt x="3609266" y="0"/>
                </a:lnTo>
                <a:lnTo>
                  <a:pt x="3609266" y="2846808"/>
                </a:lnTo>
                <a:lnTo>
                  <a:pt x="0" y="284680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553255">
            <a:off x="222416" y="78284"/>
            <a:ext cx="2956036" cy="3170011"/>
          </a:xfrm>
          <a:custGeom>
            <a:avLst/>
            <a:gdLst/>
            <a:ahLst/>
            <a:cxnLst/>
            <a:rect r="r" b="b" t="t" l="l"/>
            <a:pathLst>
              <a:path h="3170011" w="2956036">
                <a:moveTo>
                  <a:pt x="0" y="0"/>
                </a:moveTo>
                <a:lnTo>
                  <a:pt x="2956035" y="0"/>
                </a:lnTo>
                <a:lnTo>
                  <a:pt x="2956035" y="3170012"/>
                </a:lnTo>
                <a:lnTo>
                  <a:pt x="0" y="31700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468950">
            <a:off x="14213892" y="235063"/>
            <a:ext cx="3704784" cy="3626057"/>
          </a:xfrm>
          <a:custGeom>
            <a:avLst/>
            <a:gdLst/>
            <a:ahLst/>
            <a:cxnLst/>
            <a:rect r="r" b="b" t="t" l="l"/>
            <a:pathLst>
              <a:path h="3626057" w="3704784">
                <a:moveTo>
                  <a:pt x="0" y="0"/>
                </a:moveTo>
                <a:lnTo>
                  <a:pt x="3704784" y="0"/>
                </a:lnTo>
                <a:lnTo>
                  <a:pt x="3704784" y="3626058"/>
                </a:lnTo>
                <a:lnTo>
                  <a:pt x="0" y="362605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1095542">
            <a:off x="442046" y="7240464"/>
            <a:ext cx="2641648" cy="3246264"/>
          </a:xfrm>
          <a:custGeom>
            <a:avLst/>
            <a:gdLst/>
            <a:ahLst/>
            <a:cxnLst/>
            <a:rect r="r" b="b" t="t" l="l"/>
            <a:pathLst>
              <a:path h="3246264" w="2641648">
                <a:moveTo>
                  <a:pt x="0" y="0"/>
                </a:moveTo>
                <a:lnTo>
                  <a:pt x="2641647" y="0"/>
                </a:lnTo>
                <a:lnTo>
                  <a:pt x="2641647" y="3246264"/>
                </a:lnTo>
                <a:lnTo>
                  <a:pt x="0" y="324626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2678103" y="2468275"/>
            <a:ext cx="14078642" cy="51566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43987" indent="-371994" lvl="1">
              <a:lnSpc>
                <a:spcPts val="4031"/>
              </a:lnSpc>
              <a:buFont typeface="Arial"/>
              <a:buChar char="•"/>
            </a:pPr>
            <a:r>
              <a:rPr lang="en-US" sz="3445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I</a:t>
            </a:r>
            <a:r>
              <a:rPr lang="en-US" sz="3445" strike="noStrike" u="none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nstitutional management.</a:t>
            </a:r>
          </a:p>
          <a:p>
            <a:pPr algn="l">
              <a:lnSpc>
                <a:spcPts val="4031"/>
              </a:lnSpc>
            </a:pPr>
          </a:p>
          <a:p>
            <a:pPr algn="l" marL="743987" indent="-371994" lvl="1">
              <a:lnSpc>
                <a:spcPts val="4031"/>
              </a:lnSpc>
              <a:buFont typeface="Arial"/>
              <a:buChar char="•"/>
            </a:pPr>
            <a:r>
              <a:rPr lang="en-US" sz="3445" strike="noStrike" u="none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Integration of digital tools in the class</a:t>
            </a:r>
          </a:p>
          <a:p>
            <a:pPr algn="l">
              <a:lnSpc>
                <a:spcPts val="4031"/>
              </a:lnSpc>
            </a:pPr>
          </a:p>
          <a:p>
            <a:pPr algn="l" marL="743987" indent="-371994" lvl="1">
              <a:lnSpc>
                <a:spcPts val="4031"/>
              </a:lnSpc>
              <a:buFont typeface="Arial"/>
              <a:buChar char="•"/>
            </a:pPr>
            <a:r>
              <a:rPr lang="en-US" sz="3445" strike="noStrike" u="none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Promoting </a:t>
            </a:r>
            <a:r>
              <a:rPr lang="en-US" sz="3445" strike="noStrike" u="none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inclusion, preventing bullying and cyberbullying, reducing the risk of school dropout.</a:t>
            </a:r>
          </a:p>
          <a:p>
            <a:pPr algn="l">
              <a:lnSpc>
                <a:spcPts val="4031"/>
              </a:lnSpc>
            </a:pPr>
          </a:p>
          <a:p>
            <a:pPr algn="l" marL="743987" indent="-371994" lvl="1">
              <a:lnSpc>
                <a:spcPts val="4031"/>
              </a:lnSpc>
              <a:buFont typeface="Arial"/>
              <a:buChar char="•"/>
            </a:pPr>
            <a:r>
              <a:rPr lang="en-US" sz="3445" strike="noStrike" u="none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Strategies of teaching</a:t>
            </a:r>
          </a:p>
          <a:p>
            <a:pPr algn="l">
              <a:lnSpc>
                <a:spcPts val="4031"/>
              </a:lnSpc>
            </a:pPr>
          </a:p>
          <a:p>
            <a:pPr algn="l" marL="743987" indent="-371994" lvl="1">
              <a:lnSpc>
                <a:spcPts val="4031"/>
              </a:lnSpc>
              <a:buFont typeface="Arial"/>
              <a:buChar char="•"/>
            </a:pPr>
            <a:r>
              <a:rPr lang="en-US" sz="3445" strike="noStrike" u="none">
                <a:solidFill>
                  <a:srgbClr val="000000"/>
                </a:solidFill>
                <a:latin typeface="Agrandir"/>
                <a:ea typeface="Agrandir"/>
                <a:cs typeface="Agrandir"/>
                <a:sym typeface="Agrandir"/>
              </a:rPr>
              <a:t>Integration of graduates into the labour market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FFFF">
                <a:alpha val="100000"/>
              </a:srgbClr>
            </a:gs>
            <a:gs pos="100000">
              <a:srgbClr val="B6D5F8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966317" y="1028675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6"/>
                </a:lnTo>
                <a:lnTo>
                  <a:pt x="0" y="53562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188747" y="3931680"/>
            <a:ext cx="5356207" cy="5356207"/>
          </a:xfrm>
          <a:custGeom>
            <a:avLst/>
            <a:gdLst/>
            <a:ahLst/>
            <a:cxnLst/>
            <a:rect r="r" b="b" t="t" l="l"/>
            <a:pathLst>
              <a:path h="5356207" w="5356207">
                <a:moveTo>
                  <a:pt x="0" y="0"/>
                </a:moveTo>
                <a:lnTo>
                  <a:pt x="5356207" y="0"/>
                </a:lnTo>
                <a:lnTo>
                  <a:pt x="5356207" y="5356207"/>
                </a:lnTo>
                <a:lnTo>
                  <a:pt x="0" y="535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834930">
            <a:off x="-1374278" y="-1864620"/>
            <a:ext cx="5751571" cy="4507794"/>
          </a:xfrm>
          <a:custGeom>
            <a:avLst/>
            <a:gdLst/>
            <a:ahLst/>
            <a:cxnLst/>
            <a:rect r="r" b="b" t="t" l="l"/>
            <a:pathLst>
              <a:path h="4507794" w="5751571">
                <a:moveTo>
                  <a:pt x="0" y="0"/>
                </a:moveTo>
                <a:lnTo>
                  <a:pt x="5751571" y="0"/>
                </a:lnTo>
                <a:lnTo>
                  <a:pt x="5751571" y="4507794"/>
                </a:lnTo>
                <a:lnTo>
                  <a:pt x="0" y="45077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834930">
            <a:off x="14721453" y="7257841"/>
            <a:ext cx="5959456" cy="4670724"/>
          </a:xfrm>
          <a:custGeom>
            <a:avLst/>
            <a:gdLst/>
            <a:ahLst/>
            <a:cxnLst/>
            <a:rect r="r" b="b" t="t" l="l"/>
            <a:pathLst>
              <a:path h="4670724" w="5959456">
                <a:moveTo>
                  <a:pt x="0" y="0"/>
                </a:moveTo>
                <a:lnTo>
                  <a:pt x="5959456" y="0"/>
                </a:lnTo>
                <a:lnTo>
                  <a:pt x="5959456" y="4670724"/>
                </a:lnTo>
                <a:lnTo>
                  <a:pt x="0" y="46707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844589">
            <a:off x="15194778" y="-439261"/>
            <a:ext cx="4279022" cy="1983910"/>
          </a:xfrm>
          <a:custGeom>
            <a:avLst/>
            <a:gdLst/>
            <a:ahLst/>
            <a:cxnLst/>
            <a:rect r="r" b="b" t="t" l="l"/>
            <a:pathLst>
              <a:path h="1983910" w="4279022">
                <a:moveTo>
                  <a:pt x="0" y="0"/>
                </a:moveTo>
                <a:lnTo>
                  <a:pt x="4279022" y="0"/>
                </a:lnTo>
                <a:lnTo>
                  <a:pt x="4279022" y="1983910"/>
                </a:lnTo>
                <a:lnTo>
                  <a:pt x="0" y="198391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460127">
            <a:off x="1184683" y="7535803"/>
            <a:ext cx="2932730" cy="4114800"/>
          </a:xfrm>
          <a:custGeom>
            <a:avLst/>
            <a:gdLst/>
            <a:ahLst/>
            <a:cxnLst/>
            <a:rect r="r" b="b" t="t" l="l"/>
            <a:pathLst>
              <a:path h="4114800" w="2932730">
                <a:moveTo>
                  <a:pt x="0" y="0"/>
                </a:moveTo>
                <a:lnTo>
                  <a:pt x="2932730" y="0"/>
                </a:lnTo>
                <a:lnTo>
                  <a:pt x="293273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666129">
            <a:off x="1013202" y="4403078"/>
            <a:ext cx="1255721" cy="1576819"/>
          </a:xfrm>
          <a:custGeom>
            <a:avLst/>
            <a:gdLst/>
            <a:ahLst/>
            <a:cxnLst/>
            <a:rect r="r" b="b" t="t" l="l"/>
            <a:pathLst>
              <a:path h="1576819" w="1255721">
                <a:moveTo>
                  <a:pt x="0" y="0"/>
                </a:moveTo>
                <a:lnTo>
                  <a:pt x="1255721" y="0"/>
                </a:lnTo>
                <a:lnTo>
                  <a:pt x="1255721" y="1576819"/>
                </a:lnTo>
                <a:lnTo>
                  <a:pt x="0" y="157681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false" rot="620568">
            <a:off x="16073279" y="5369284"/>
            <a:ext cx="1141600" cy="1433516"/>
          </a:xfrm>
          <a:custGeom>
            <a:avLst/>
            <a:gdLst/>
            <a:ahLst/>
            <a:cxnLst/>
            <a:rect r="r" b="b" t="t" l="l"/>
            <a:pathLst>
              <a:path h="1433516" w="1141600">
                <a:moveTo>
                  <a:pt x="1141600" y="0"/>
                </a:moveTo>
                <a:lnTo>
                  <a:pt x="0" y="0"/>
                </a:lnTo>
                <a:lnTo>
                  <a:pt x="0" y="1433516"/>
                </a:lnTo>
                <a:lnTo>
                  <a:pt x="1141600" y="1433516"/>
                </a:lnTo>
                <a:lnTo>
                  <a:pt x="114160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2969768" y="2225107"/>
            <a:ext cx="12423321" cy="6861782"/>
            <a:chOff x="0" y="0"/>
            <a:chExt cx="1471582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471582" cy="812800"/>
            </a:xfrm>
            <a:custGeom>
              <a:avLst/>
              <a:gdLst/>
              <a:ahLst/>
              <a:cxnLst/>
              <a:rect r="r" b="b" t="t" l="l"/>
              <a:pathLst>
                <a:path h="812800" w="1471582">
                  <a:moveTo>
                    <a:pt x="735791" y="0"/>
                  </a:moveTo>
                  <a:lnTo>
                    <a:pt x="839383" y="45143"/>
                  </a:lnTo>
                  <a:lnTo>
                    <a:pt x="963162" y="19891"/>
                  </a:lnTo>
                  <a:lnTo>
                    <a:pt x="1036428" y="80505"/>
                  </a:lnTo>
                  <a:lnTo>
                    <a:pt x="1168277" y="77616"/>
                  </a:lnTo>
                  <a:lnTo>
                    <a:pt x="1204046" y="147768"/>
                  </a:lnTo>
                  <a:lnTo>
                    <a:pt x="1331057" y="167524"/>
                  </a:lnTo>
                  <a:lnTo>
                    <a:pt x="1325826" y="240349"/>
                  </a:lnTo>
                  <a:lnTo>
                    <a:pt x="1435570" y="280816"/>
                  </a:lnTo>
                  <a:lnTo>
                    <a:pt x="1389849" y="349183"/>
                  </a:lnTo>
                  <a:lnTo>
                    <a:pt x="1471582" y="406400"/>
                  </a:lnTo>
                  <a:lnTo>
                    <a:pt x="1389849" y="463617"/>
                  </a:lnTo>
                  <a:lnTo>
                    <a:pt x="1435570" y="531984"/>
                  </a:lnTo>
                  <a:lnTo>
                    <a:pt x="1325826" y="572451"/>
                  </a:lnTo>
                  <a:lnTo>
                    <a:pt x="1331057" y="645276"/>
                  </a:lnTo>
                  <a:lnTo>
                    <a:pt x="1204046" y="665032"/>
                  </a:lnTo>
                  <a:lnTo>
                    <a:pt x="1168277" y="735184"/>
                  </a:lnTo>
                  <a:lnTo>
                    <a:pt x="1036428" y="732295"/>
                  </a:lnTo>
                  <a:lnTo>
                    <a:pt x="963162" y="792909"/>
                  </a:lnTo>
                  <a:lnTo>
                    <a:pt x="839383" y="767657"/>
                  </a:lnTo>
                  <a:lnTo>
                    <a:pt x="735791" y="812800"/>
                  </a:lnTo>
                  <a:lnTo>
                    <a:pt x="632198" y="767657"/>
                  </a:lnTo>
                  <a:lnTo>
                    <a:pt x="508420" y="792909"/>
                  </a:lnTo>
                  <a:lnTo>
                    <a:pt x="435154" y="732295"/>
                  </a:lnTo>
                  <a:lnTo>
                    <a:pt x="303305" y="735184"/>
                  </a:lnTo>
                  <a:lnTo>
                    <a:pt x="267536" y="665032"/>
                  </a:lnTo>
                  <a:lnTo>
                    <a:pt x="140524" y="645276"/>
                  </a:lnTo>
                  <a:lnTo>
                    <a:pt x="145756" y="572451"/>
                  </a:lnTo>
                  <a:lnTo>
                    <a:pt x="36012" y="531984"/>
                  </a:lnTo>
                  <a:lnTo>
                    <a:pt x="81732" y="463617"/>
                  </a:lnTo>
                  <a:lnTo>
                    <a:pt x="0" y="406400"/>
                  </a:lnTo>
                  <a:lnTo>
                    <a:pt x="81732" y="349183"/>
                  </a:lnTo>
                  <a:lnTo>
                    <a:pt x="36012" y="280816"/>
                  </a:lnTo>
                  <a:lnTo>
                    <a:pt x="145756" y="240349"/>
                  </a:lnTo>
                  <a:lnTo>
                    <a:pt x="140524" y="167524"/>
                  </a:lnTo>
                  <a:lnTo>
                    <a:pt x="267536" y="147768"/>
                  </a:lnTo>
                  <a:lnTo>
                    <a:pt x="303305" y="77616"/>
                  </a:lnTo>
                  <a:lnTo>
                    <a:pt x="435154" y="80505"/>
                  </a:lnTo>
                  <a:lnTo>
                    <a:pt x="508420" y="19891"/>
                  </a:lnTo>
                  <a:lnTo>
                    <a:pt x="632198" y="45143"/>
                  </a:lnTo>
                  <a:lnTo>
                    <a:pt x="735791" y="0"/>
                  </a:lnTo>
                  <a:close/>
                </a:path>
              </a:pathLst>
            </a:custGeom>
            <a:blipFill>
              <a:blip r:embed="rId12"/>
              <a:stretch>
                <a:fillRect l="0" t="-3183" r="0" b="-3183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6342878" y="389277"/>
            <a:ext cx="5184965" cy="1745663"/>
          </a:xfrm>
          <a:custGeom>
            <a:avLst/>
            <a:gdLst/>
            <a:ahLst/>
            <a:cxnLst/>
            <a:rect r="r" b="b" t="t" l="l"/>
            <a:pathLst>
              <a:path h="1745663" w="5184965">
                <a:moveTo>
                  <a:pt x="0" y="0"/>
                </a:moveTo>
                <a:lnTo>
                  <a:pt x="5184964" y="0"/>
                </a:lnTo>
                <a:lnTo>
                  <a:pt x="5184964" y="1745663"/>
                </a:lnTo>
                <a:lnTo>
                  <a:pt x="0" y="174566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DAG-CIr2LBY</dc:identifier>
  <dcterms:modified xsi:type="dcterms:W3CDTF">2011-08-01T06:04:30Z</dcterms:modified>
  <cp:revision>1</cp:revision>
  <dc:title>Erasmus Projects-ENG</dc:title>
</cp:coreProperties>
</file>