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0965" indent="0">
              <a:buNone/>
              <a:defRPr sz="1000"/>
            </a:lvl4pPr>
            <a:lvl5pPr marL="1828165" indent="0">
              <a:buNone/>
              <a:defRPr sz="1000"/>
            </a:lvl5pPr>
            <a:lvl6pPr marL="2285365" indent="0">
              <a:buNone/>
              <a:defRPr sz="1000"/>
            </a:lvl6pPr>
            <a:lvl7pPr marL="2742565" indent="0">
              <a:buNone/>
              <a:defRPr sz="1000"/>
            </a:lvl7pPr>
            <a:lvl8pPr marL="3199130" indent="0">
              <a:buNone/>
              <a:defRPr sz="1000"/>
            </a:lvl8pPr>
            <a:lvl9pPr marL="365633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 panose="020B0604020202020204"/>
              </a:rPr>
              <a:t>“</a:t>
            </a:r>
            <a:endParaRPr lang="en-US" sz="8000" baseline="0" dirty="0">
              <a:ln w="3175" cmpd="sng">
                <a:noFill/>
              </a:ln>
              <a:solidFill>
                <a:schemeClr val="accent1">
                  <a:lumMod val="60000"/>
                  <a:lumOff val="40000"/>
                </a:schemeClr>
              </a:solidFill>
              <a:effectLst/>
              <a:latin typeface="Arial" panose="020B0604020202020204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 panose="020B0604020202020204"/>
              </a:rPr>
              <a:t>”</a:t>
            </a:r>
            <a:endParaRPr lang="en-US" sz="8000" baseline="0" dirty="0">
              <a:ln w="3175" cmpd="sng">
                <a:noFill/>
              </a:ln>
              <a:solidFill>
                <a:schemeClr val="accent1">
                  <a:lumMod val="60000"/>
                  <a:lumOff val="40000"/>
                </a:schemeClr>
              </a:solidFill>
              <a:effectLst/>
              <a:latin typeface="Arial" panose="020B0604020202020204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 panose="020B0604020202020204"/>
              </a:rPr>
              <a:t>“</a:t>
            </a:r>
            <a:endParaRPr lang="en-US" sz="8000" baseline="0" dirty="0">
              <a:ln w="3175" cmpd="sng">
                <a:noFill/>
              </a:ln>
              <a:solidFill>
                <a:schemeClr val="accent1">
                  <a:lumMod val="60000"/>
                  <a:lumOff val="40000"/>
                </a:schemeClr>
              </a:solidFill>
              <a:effectLst/>
              <a:latin typeface="Arial" panose="020B0604020202020204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 panose="020B0604020202020204"/>
              </a:rPr>
              <a:t>”</a:t>
            </a:r>
            <a:endParaRPr lang="en-US" sz="8000" baseline="0" dirty="0">
              <a:ln w="3175" cmpd="sng">
                <a:noFill/>
              </a:ln>
              <a:solidFill>
                <a:schemeClr val="accent1">
                  <a:lumMod val="60000"/>
                  <a:lumOff val="40000"/>
                </a:schemeClr>
              </a:solidFill>
              <a:effectLst/>
              <a:latin typeface="Arial" panose="020B0604020202020204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7" Type="http://schemas.openxmlformats.org/officeDocument/2006/relationships/theme" Target="../theme/theme1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panose="05040102010807070707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1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3.png"/><Relationship Id="rId1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2800" b="1" dirty="0" err="1"/>
              <a:t>Proiect</a:t>
            </a:r>
            <a:r>
              <a:rPr lang="en-US" sz="2800" b="1" dirty="0"/>
              <a:t> de </a:t>
            </a:r>
            <a:r>
              <a:rPr lang="en-US" sz="2800" b="1" dirty="0" err="1"/>
              <a:t>Acreditare</a:t>
            </a:r>
            <a:r>
              <a:rPr lang="en-US" sz="2800" b="1" dirty="0"/>
              <a:t> – </a:t>
            </a:r>
            <a:r>
              <a:rPr lang="en-US" sz="2800" b="1" dirty="0" err="1"/>
              <a:t>Anul</a:t>
            </a:r>
            <a:r>
              <a:rPr lang="en-US" sz="2800" b="1" dirty="0"/>
              <a:t> V, </a:t>
            </a:r>
            <a:r>
              <a:rPr lang="en-US" sz="2800" b="1" dirty="0" err="1"/>
              <a:t>Domeniul</a:t>
            </a:r>
            <a:r>
              <a:rPr lang="en-US" sz="2800" b="1" dirty="0"/>
              <a:t> </a:t>
            </a:r>
            <a:r>
              <a:rPr lang="en-US" sz="2800" b="1" dirty="0" err="1"/>
              <a:t>Educație</a:t>
            </a:r>
            <a:r>
              <a:rPr lang="en-US" sz="2800" b="1" dirty="0"/>
              <a:t> </a:t>
            </a:r>
            <a:r>
              <a:rPr lang="en-US" sz="2800" b="1" dirty="0" err="1"/>
              <a:t>școlară</a:t>
            </a:r>
            <a:r>
              <a:rPr lang="en-US" sz="2800" b="1" dirty="0"/>
              <a:t>,</a:t>
            </a:r>
            <a:r>
              <a:rPr lang="en-US" sz="2800" b="1" i="1" dirty="0"/>
              <a:t> </a:t>
            </a:r>
            <a:r>
              <a:rPr lang="en-US" sz="2800" b="1" dirty="0" err="1"/>
              <a:t>finanțat</a:t>
            </a:r>
            <a:r>
              <a:rPr lang="en-US" sz="2800" b="1" dirty="0"/>
              <a:t> de </a:t>
            </a:r>
            <a:r>
              <a:rPr lang="en-US" sz="2800" b="1" dirty="0" err="1"/>
              <a:t>Uniunea</a:t>
            </a:r>
            <a:r>
              <a:rPr lang="en-US" sz="2800" b="1" dirty="0"/>
              <a:t> </a:t>
            </a:r>
            <a:r>
              <a:rPr lang="en-US" sz="2800" b="1" dirty="0" err="1"/>
              <a:t>Europeană</a:t>
            </a:r>
            <a:r>
              <a:rPr lang="en-US" sz="2800" b="1" dirty="0"/>
              <a:t>, </a:t>
            </a:r>
            <a:r>
              <a:rPr lang="en-US" sz="2800" b="1" dirty="0" err="1"/>
              <a:t>Programului</a:t>
            </a:r>
            <a:r>
              <a:rPr lang="en-US" sz="2800" b="1" dirty="0"/>
              <a:t> ERASMUS+</a:t>
            </a:r>
            <a:br>
              <a:rPr lang="en-US" sz="2800" dirty="0"/>
            </a:br>
            <a:endParaRPr lang="en-US" sz="2800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1506855" y="4050665"/>
            <a:ext cx="9847580" cy="2113915"/>
          </a:xfrm>
        </p:spPr>
        <p:txBody>
          <a:bodyPr>
            <a:normAutofit/>
          </a:bodyPr>
          <a:lstStyle/>
          <a:p>
            <a:pPr algn="l"/>
            <a:r>
              <a:rPr lang="ro-RO" altLang="en-US" dirty="0">
                <a:solidFill>
                  <a:srgbClr val="FF0000"/>
                </a:solidFill>
              </a:rPr>
              <a:t>PROIECT - n</a:t>
            </a:r>
            <a:r>
              <a:rPr lang="en-US" altLang="en-US" dirty="0">
                <a:solidFill>
                  <a:srgbClr val="FF0000"/>
                </a:solidFill>
              </a:rPr>
              <a:t>r. de referință 2025-1-RO01-KA121-SCH-000318883</a:t>
            </a:r>
            <a:endParaRPr lang="en-US" altLang="en-US" dirty="0">
              <a:solidFill>
                <a:srgbClr val="FF0000"/>
              </a:solidFill>
            </a:endParaRPr>
          </a:p>
          <a:p>
            <a:pPr algn="l"/>
            <a:r>
              <a:rPr lang="ro-RO" altLang="en-US" dirty="0">
                <a:solidFill>
                  <a:srgbClr val="FF0000"/>
                </a:solidFill>
              </a:rPr>
              <a:t>BENEFICIAR - LICEUL REGINA MARIA, DOROHOI</a:t>
            </a:r>
            <a:endParaRPr lang="ro-RO" altLang="en-US" dirty="0">
              <a:solidFill>
                <a:srgbClr val="FF0000"/>
              </a:solidFill>
            </a:endParaRPr>
          </a:p>
          <a:p>
            <a:pPr algn="l"/>
            <a:r>
              <a:rPr lang="ro-RO" altLang="en-US" dirty="0">
                <a:solidFill>
                  <a:srgbClr val="FF0000"/>
                </a:solidFill>
              </a:rPr>
              <a:t>OBIECTIV - </a:t>
            </a:r>
            <a:r>
              <a:rPr lang="en-US" altLang="en-US" dirty="0">
                <a:solidFill>
                  <a:srgbClr val="FF0000"/>
                </a:solidFill>
              </a:rPr>
              <a:t> Dezvoltarea unui program de mentorat care să sprijine absolvenții în alegerea unui traseu educațional adaptat, prin participarea elevilor si profesorilor la experiențe europene, în anul școlar 2025-2026</a:t>
            </a:r>
            <a:r>
              <a:rPr lang="ro-RO" altLang="en-US" dirty="0">
                <a:solidFill>
                  <a:srgbClr val="FF0000"/>
                </a:solidFill>
              </a:rPr>
              <a:t> </a:t>
            </a:r>
            <a:endParaRPr lang="ro-RO" altLang="en-US" dirty="0">
              <a:solidFill>
                <a:srgbClr val="FF0000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4294967295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726" y="855661"/>
            <a:ext cx="3314700" cy="828675"/>
          </a:xfrm>
        </p:spPr>
      </p:pic>
      <p:pic>
        <p:nvPicPr>
          <p:cNvPr id="5" name="Picture 4" descr="C:\Users\ADMINI~1\AppData\Local\Temp\ksohtml15356\wps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845585" y="678712"/>
            <a:ext cx="1384036" cy="1182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o-RO" altLang="en-US"/>
              <a:t>         Diseminare - Job Shadowing </a:t>
            </a:r>
            <a:endParaRPr lang="ro-RO" altLang="en-US"/>
          </a:p>
        </p:txBody>
      </p:sp>
      <p:pic>
        <p:nvPicPr>
          <p:cNvPr id="4" name="Content Placeholder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071880" y="1614170"/>
            <a:ext cx="3634105" cy="234124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3925" y="1405255"/>
            <a:ext cx="4434840" cy="5064125"/>
          </a:xfrm>
          <a:prstGeom prst="rect">
            <a:avLst/>
          </a:prstGeom>
        </p:spPr>
      </p:pic>
      <p:sp>
        <p:nvSpPr>
          <p:cNvPr id="6" name="Text Box 5"/>
          <p:cNvSpPr txBox="1"/>
          <p:nvPr/>
        </p:nvSpPr>
        <p:spPr>
          <a:xfrm>
            <a:off x="316230" y="4484370"/>
            <a:ext cx="6473190" cy="198501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ro-RO" altLang="en-US"/>
              <a:t>- Loc de Desfășurare - ITT A. PACINOTTI, Taranto, Italia</a:t>
            </a:r>
            <a:endParaRPr lang="ro-RO" altLang="en-US"/>
          </a:p>
          <a:p>
            <a:r>
              <a:rPr lang="ro-RO" altLang="en-US"/>
              <a:t>- Perioada - 23-27 februarie 2026</a:t>
            </a:r>
            <a:endParaRPr lang="ro-RO" altLang="en-US"/>
          </a:p>
          <a:p>
            <a:r>
              <a:rPr lang="ro-RO" altLang="en-US"/>
              <a:t>- Participanți - Carnevali Anca Gabriela</a:t>
            </a:r>
            <a:endParaRPr lang="ro-RO" altLang="en-US"/>
          </a:p>
          <a:p>
            <a:r>
              <a:rPr lang="ro-RO" altLang="en-US"/>
              <a:t>                       Ilași Iulia-Camelia</a:t>
            </a:r>
            <a:endParaRPr lang="ro-RO" altLang="en-US"/>
          </a:p>
          <a:p>
            <a:endParaRPr lang="ro-RO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o-RO" altLang="en-US"/>
              <a:t>           ITT A. Pacinotti, Taranto, Italia</a:t>
            </a:r>
            <a:endParaRPr lang="ro-RO" altLang="en-US"/>
          </a:p>
        </p:txBody>
      </p:sp>
      <p:pic>
        <p:nvPicPr>
          <p:cNvPr id="4" name="Content Placeholder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3225165" y="1719580"/>
            <a:ext cx="5187315" cy="3880485"/>
          </a:xfrm>
          <a:prstGeom prst="rect">
            <a:avLst/>
          </a:prstGeom>
        </p:spPr>
      </p:pic>
      <p:sp>
        <p:nvSpPr>
          <p:cNvPr id="5" name="Text Box 4"/>
          <p:cNvSpPr txBox="1"/>
          <p:nvPr/>
        </p:nvSpPr>
        <p:spPr>
          <a:xfrm>
            <a:off x="1281430" y="5921375"/>
            <a:ext cx="1010348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ro-RO" altLang="en-US"/>
              <a:t>L</a:t>
            </a:r>
            <a:r>
              <a:rPr lang="en-US" altLang="en-US"/>
              <a:t>iceu tehnologic din ora</a:t>
            </a:r>
            <a:r>
              <a:rPr lang="en-US" altLang="en-US"/>
              <a:t>ș</a:t>
            </a:r>
            <a:r>
              <a:rPr lang="en-US" altLang="en-US"/>
              <a:t>ul Taranto, Italia. </a:t>
            </a:r>
            <a:r>
              <a:rPr lang="en-US" altLang="en-US"/>
              <a:t>Ș</a:t>
            </a:r>
            <a:r>
              <a:rPr lang="en-US" altLang="en-US"/>
              <a:t>coala ofer</a:t>
            </a:r>
            <a:r>
              <a:rPr lang="en-US" altLang="en-US"/>
              <a:t>ă</a:t>
            </a:r>
            <a:r>
              <a:rPr lang="en-US" altLang="en-US"/>
              <a:t> formare în domenii tehnice precum informatic</a:t>
            </a:r>
            <a:r>
              <a:rPr lang="en-US" altLang="en-US"/>
              <a:t>ă</a:t>
            </a:r>
            <a:r>
              <a:rPr lang="en-US" altLang="en-US"/>
              <a:t>, electronic</a:t>
            </a:r>
            <a:r>
              <a:rPr lang="en-US" altLang="en-US"/>
              <a:t>ă</a:t>
            </a:r>
            <a:r>
              <a:rPr lang="en-US" altLang="en-US"/>
              <a:t>, telecomunica</a:t>
            </a:r>
            <a:r>
              <a:rPr lang="en-US" altLang="en-US"/>
              <a:t>ț</a:t>
            </a:r>
            <a:r>
              <a:rPr lang="en-US" altLang="en-US"/>
              <a:t>ii </a:t>
            </a:r>
            <a:r>
              <a:rPr lang="en-US" altLang="en-US"/>
              <a:t>ș</a:t>
            </a:r>
            <a:r>
              <a:rPr lang="en-US" altLang="en-US"/>
              <a:t>i mecanic</a:t>
            </a:r>
            <a:r>
              <a:rPr lang="en-US" altLang="en-US"/>
              <a:t>ă</a:t>
            </a:r>
            <a:r>
              <a:rPr lang="en-US" altLang="en-US"/>
              <a:t>.</a:t>
            </a:r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o-RO" altLang="en-US"/>
              <a:t>         Activități - luni, 23 februarie 2026</a:t>
            </a:r>
            <a:endParaRPr lang="ro-RO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ro-RO" altLang="en-US" sz="2000">
                <a:latin typeface="Arial Black" panose="020B0A04020102020204" charset="0"/>
                <a:cs typeface="Arial Black" panose="020B0A04020102020204" charset="0"/>
              </a:rPr>
              <a:t>Primirea grupului de profesori români de către prof. Chiara Rosa și prof. G. Santoro,</a:t>
            </a:r>
            <a:endParaRPr lang="ro-RO" altLang="en-US" sz="2000">
              <a:latin typeface="Arial Black" panose="020B0A04020102020204" charset="0"/>
              <a:cs typeface="Arial Black" panose="020B0A04020102020204" charset="0"/>
            </a:endParaRPr>
          </a:p>
          <a:p>
            <a:r>
              <a:rPr lang="ro-RO" altLang="en-US" sz="2000">
                <a:latin typeface="Arial Black" panose="020B0A04020102020204" charset="0"/>
                <a:cs typeface="Arial Black" panose="020B0A04020102020204" charset="0"/>
              </a:rPr>
              <a:t>Vizitarea spațiilor liceului A. Pacinotti, </a:t>
            </a:r>
            <a:endParaRPr lang="ro-RO" altLang="en-US" sz="2000">
              <a:latin typeface="Arial Black" panose="020B0A04020102020204" charset="0"/>
              <a:cs typeface="Arial Black" panose="020B0A04020102020204" charset="0"/>
            </a:endParaRPr>
          </a:p>
          <a:p>
            <a:r>
              <a:rPr lang="ro-RO" altLang="en-US" sz="2000">
                <a:latin typeface="Arial Black" panose="020B0A04020102020204" charset="0"/>
                <a:cs typeface="Arial Black" panose="020B0A04020102020204" charset="0"/>
              </a:rPr>
              <a:t>Prezentarea sistemului educativ italian,</a:t>
            </a:r>
            <a:endParaRPr lang="ro-RO" altLang="en-US" sz="2000">
              <a:latin typeface="Arial Black" panose="020B0A04020102020204" charset="0"/>
              <a:cs typeface="Arial Black" panose="020B0A04020102020204" charset="0"/>
            </a:endParaRPr>
          </a:p>
          <a:p>
            <a:r>
              <a:rPr lang="ro-RO" altLang="en-US" sz="2000">
                <a:latin typeface="Arial Black" panose="020B0A04020102020204" charset="0"/>
                <a:cs typeface="Arial Black" panose="020B0A04020102020204" charset="0"/>
              </a:rPr>
              <a:t>Prezentarea sistemului educativ românesc, </a:t>
            </a:r>
            <a:endParaRPr lang="ro-RO" altLang="en-US" sz="2000">
              <a:latin typeface="Arial Black" panose="020B0A04020102020204" charset="0"/>
              <a:cs typeface="Arial Black" panose="020B0A04020102020204" charset="0"/>
            </a:endParaRPr>
          </a:p>
          <a:p>
            <a:r>
              <a:rPr lang="ro-RO" altLang="en-US" sz="2000">
                <a:latin typeface="Arial Black" panose="020B0A04020102020204" charset="0"/>
                <a:cs typeface="Arial Black" panose="020B0A04020102020204" charset="0"/>
              </a:rPr>
              <a:t>Discuții despre asemanari și deosebiri între cele două sisteme educationale,</a:t>
            </a:r>
            <a:endParaRPr lang="ro-RO" altLang="en-US" sz="2000">
              <a:latin typeface="Arial Black" panose="020B0A04020102020204" charset="0"/>
              <a:cs typeface="Arial Black" panose="020B0A04020102020204" charset="0"/>
            </a:endParaRPr>
          </a:p>
          <a:p>
            <a:r>
              <a:rPr lang="ro-RO" altLang="en-US" sz="2000">
                <a:latin typeface="Arial Black" panose="020B0A04020102020204" charset="0"/>
                <a:cs typeface="Arial Black" panose="020B0A04020102020204" charset="0"/>
              </a:rPr>
              <a:t>Prezentarea caracteristicilor instituției.</a:t>
            </a:r>
            <a:endParaRPr lang="ro-RO" altLang="en-US" sz="2000">
              <a:latin typeface="Arial Black" panose="020B0A04020102020204" charset="0"/>
              <a:cs typeface="Arial Black" panose="020B0A0402010202020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o-RO" altLang="en-US"/>
              <a:t>                  Vizitarea spațiilor școlii </a:t>
            </a:r>
            <a:endParaRPr lang="ro-RO" altLang="en-US"/>
          </a:p>
        </p:txBody>
      </p:sp>
      <p:pic>
        <p:nvPicPr>
          <p:cNvPr id="4" name="Content Placeholder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200660" y="3609340"/>
            <a:ext cx="4368165" cy="32486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9905" y="3923030"/>
            <a:ext cx="3923030" cy="293497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6535" y="2816860"/>
            <a:ext cx="4103370" cy="306959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32090" y="1210310"/>
            <a:ext cx="4005580" cy="299656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3875" y="1210310"/>
            <a:ext cx="4193540" cy="31369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ro-RO" altLang="en-US"/>
              <a:t>             Sistemul de învățământ italian</a:t>
            </a:r>
            <a:endParaRPr lang="ro-RO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850" y="1298575"/>
            <a:ext cx="11507470" cy="5374640"/>
          </a:xfrm>
        </p:spPr>
        <p:txBody>
          <a:bodyPr>
            <a:noAutofit/>
          </a:bodyPr>
          <a:p>
            <a:pPr marL="0" indent="0">
              <a:buNone/>
            </a:pPr>
            <a:r>
              <a:rPr lang="en-US" altLang="en-US" sz="1600" b="1"/>
              <a:t>1. Organizare pe niveluri</a:t>
            </a:r>
            <a:endParaRPr lang="en-US" altLang="en-US" sz="1600" b="1"/>
          </a:p>
          <a:p>
            <a:pPr marL="0" indent="457200">
              <a:buNone/>
            </a:pPr>
            <a:r>
              <a:rPr lang="en-US" altLang="en-US" sz="1600"/>
              <a:t>Educa</a:t>
            </a:r>
            <a:r>
              <a:rPr lang="en-US" altLang="en-US" sz="1600"/>
              <a:t>ț</a:t>
            </a:r>
            <a:r>
              <a:rPr lang="en-US" altLang="en-US" sz="1600"/>
              <a:t>ia pre</a:t>
            </a:r>
            <a:r>
              <a:rPr lang="en-US" altLang="en-US" sz="1600"/>
              <a:t>ș</a:t>
            </a:r>
            <a:r>
              <a:rPr lang="en-US" altLang="en-US" sz="1600"/>
              <a:t>colar</a:t>
            </a:r>
            <a:r>
              <a:rPr lang="en-US" altLang="en-US" sz="1600"/>
              <a:t>ă</a:t>
            </a:r>
            <a:r>
              <a:rPr lang="en-US" altLang="en-US" sz="1600"/>
              <a:t> (3–6 ani) – gr</a:t>
            </a:r>
            <a:r>
              <a:rPr lang="en-US" altLang="en-US" sz="1600"/>
              <a:t>ă</a:t>
            </a:r>
            <a:r>
              <a:rPr lang="en-US" altLang="en-US" sz="1600"/>
              <a:t>dini</a:t>
            </a:r>
            <a:r>
              <a:rPr lang="en-US" altLang="en-US" sz="1600"/>
              <a:t>ț</a:t>
            </a:r>
            <a:r>
              <a:rPr lang="en-US" altLang="en-US" sz="1600"/>
              <a:t>a, nu este obligatorie.</a:t>
            </a:r>
            <a:endParaRPr lang="en-US" altLang="en-US" sz="1600"/>
          </a:p>
          <a:p>
            <a:pPr marL="0" indent="457200">
              <a:buNone/>
            </a:pPr>
            <a:r>
              <a:rPr lang="en-US" altLang="en-US" sz="1600"/>
              <a:t>Ș</a:t>
            </a:r>
            <a:r>
              <a:rPr lang="en-US" altLang="en-US" sz="1600"/>
              <a:t>coala primar</a:t>
            </a:r>
            <a:r>
              <a:rPr lang="en-US" altLang="en-US" sz="1600"/>
              <a:t>ă</a:t>
            </a:r>
            <a:r>
              <a:rPr lang="en-US" altLang="en-US" sz="1600"/>
              <a:t> (6–11 ani) – dureaz</a:t>
            </a:r>
            <a:r>
              <a:rPr lang="en-US" altLang="en-US" sz="1600"/>
              <a:t>ă</a:t>
            </a:r>
            <a:r>
              <a:rPr lang="en-US" altLang="en-US" sz="1600"/>
              <a:t> 5 ani.</a:t>
            </a:r>
            <a:endParaRPr lang="en-US" altLang="en-US" sz="1600"/>
          </a:p>
          <a:p>
            <a:pPr marL="0" indent="457200">
              <a:buNone/>
            </a:pPr>
            <a:r>
              <a:rPr lang="en-US" altLang="en-US" sz="1600"/>
              <a:t>Ș</a:t>
            </a:r>
            <a:r>
              <a:rPr lang="en-US" altLang="en-US" sz="1600"/>
              <a:t>coala secundar</a:t>
            </a:r>
            <a:r>
              <a:rPr lang="en-US" altLang="en-US" sz="1600"/>
              <a:t>ă</a:t>
            </a:r>
            <a:r>
              <a:rPr lang="en-US" altLang="en-US" sz="1600"/>
              <a:t> de nivel I (11–14 ani) – gimnaziu, dureaz</a:t>
            </a:r>
            <a:r>
              <a:rPr lang="en-US" altLang="en-US" sz="1600"/>
              <a:t>ă</a:t>
            </a:r>
            <a:r>
              <a:rPr lang="en-US" altLang="en-US" sz="1600"/>
              <a:t> 3 ani.</a:t>
            </a:r>
            <a:endParaRPr lang="en-US" altLang="en-US" sz="1600"/>
          </a:p>
          <a:p>
            <a:pPr marL="0" indent="457200">
              <a:buNone/>
            </a:pPr>
            <a:r>
              <a:rPr lang="en-US" altLang="en-US" sz="1600"/>
              <a:t>Ș</a:t>
            </a:r>
            <a:r>
              <a:rPr lang="en-US" altLang="en-US" sz="1600"/>
              <a:t>coala secundar</a:t>
            </a:r>
            <a:r>
              <a:rPr lang="en-US" altLang="en-US" sz="1600"/>
              <a:t>ă</a:t>
            </a:r>
            <a:r>
              <a:rPr lang="en-US" altLang="en-US" sz="1600"/>
              <a:t> de nivel II (14–19 ani) – liceu sau institut tehnic/profesional, dureaz</a:t>
            </a:r>
            <a:r>
              <a:rPr lang="en-US" altLang="en-US" sz="1600"/>
              <a:t>ă</a:t>
            </a:r>
            <a:r>
              <a:rPr lang="en-US" altLang="en-US" sz="1600"/>
              <a:t> 5 ani.</a:t>
            </a:r>
            <a:endParaRPr lang="en-US" altLang="en-US" sz="1600"/>
          </a:p>
          <a:p>
            <a:pPr marL="0" indent="457200">
              <a:buNone/>
            </a:pPr>
            <a:r>
              <a:rPr lang="en-US" altLang="en-US" sz="1600"/>
              <a:t>Î</a:t>
            </a:r>
            <a:r>
              <a:rPr lang="en-US" altLang="en-US" sz="1600"/>
              <a:t>nv</a:t>
            </a:r>
            <a:r>
              <a:rPr lang="en-US" altLang="en-US" sz="1600"/>
              <a:t>ăță</a:t>
            </a:r>
            <a:r>
              <a:rPr lang="en-US" altLang="en-US" sz="1600"/>
              <a:t>mântul superior – universit</a:t>
            </a:r>
            <a:r>
              <a:rPr lang="en-US" altLang="en-US" sz="1600"/>
              <a:t>ăț</a:t>
            </a:r>
            <a:r>
              <a:rPr lang="en-US" altLang="en-US" sz="1600"/>
              <a:t>i </a:t>
            </a:r>
            <a:r>
              <a:rPr lang="en-US" altLang="en-US" sz="1600"/>
              <a:t>ș</a:t>
            </a:r>
            <a:r>
              <a:rPr lang="en-US" altLang="en-US" sz="1600"/>
              <a:t>i institute.</a:t>
            </a:r>
            <a:endParaRPr lang="en-US" altLang="en-US" sz="1600"/>
          </a:p>
          <a:p>
            <a:pPr marL="0" indent="0">
              <a:buNone/>
            </a:pPr>
            <a:r>
              <a:rPr lang="en-US" altLang="en-US" sz="1600" b="1"/>
              <a:t>2. </a:t>
            </a:r>
            <a:r>
              <a:rPr lang="en-US" altLang="en-US" sz="1600" b="1"/>
              <a:t>Î</a:t>
            </a:r>
            <a:r>
              <a:rPr lang="en-US" altLang="en-US" sz="1600" b="1"/>
              <a:t>nv</a:t>
            </a:r>
            <a:r>
              <a:rPr lang="en-US" altLang="en-US" sz="1600" b="1"/>
              <a:t>ăță</a:t>
            </a:r>
            <a:r>
              <a:rPr lang="en-US" altLang="en-US" sz="1600" b="1"/>
              <a:t>mânt obligatoriu</a:t>
            </a:r>
            <a:r>
              <a:rPr lang="ro-RO" altLang="en-US" sz="1600"/>
              <a:t> - e</a:t>
            </a:r>
            <a:r>
              <a:rPr lang="en-US" altLang="en-US" sz="1600"/>
              <a:t>duca</a:t>
            </a:r>
            <a:r>
              <a:rPr lang="en-US" altLang="en-US" sz="1600"/>
              <a:t>ț</a:t>
            </a:r>
            <a:r>
              <a:rPr lang="en-US" altLang="en-US" sz="1600"/>
              <a:t>ia este obligatorie aproximativ 10 ani, de la 6 pân</a:t>
            </a:r>
            <a:r>
              <a:rPr lang="en-US" altLang="en-US" sz="1600"/>
              <a:t>ă</a:t>
            </a:r>
            <a:r>
              <a:rPr lang="en-US" altLang="en-US" sz="1600"/>
              <a:t> la 16 ani.</a:t>
            </a:r>
            <a:endParaRPr lang="en-US" altLang="en-US" sz="1600"/>
          </a:p>
          <a:p>
            <a:pPr marL="0" indent="0">
              <a:buNone/>
            </a:pPr>
            <a:r>
              <a:rPr lang="en-US" altLang="en-US" sz="1600" b="1"/>
              <a:t>3. Tipuri de licee</a:t>
            </a:r>
            <a:endParaRPr lang="en-US" altLang="en-US" sz="1600" b="1"/>
          </a:p>
          <a:p>
            <a:pPr marL="0" indent="457200">
              <a:buNone/>
            </a:pPr>
            <a:r>
              <a:rPr lang="en-US" altLang="en-US" sz="1600"/>
              <a:t>Liceo – profil teoretic (</a:t>
            </a:r>
            <a:r>
              <a:rPr lang="en-US" altLang="en-US" sz="1600"/>
              <a:t>ș</a:t>
            </a:r>
            <a:r>
              <a:rPr lang="en-US" altLang="en-US" sz="1600"/>
              <a:t>tiin</a:t>
            </a:r>
            <a:r>
              <a:rPr lang="en-US" altLang="en-US" sz="1600"/>
              <a:t>ț</a:t>
            </a:r>
            <a:r>
              <a:rPr lang="en-US" altLang="en-US" sz="1600"/>
              <a:t>e, limbi, arte).</a:t>
            </a:r>
            <a:endParaRPr lang="en-US" altLang="en-US" sz="1600"/>
          </a:p>
          <a:p>
            <a:pPr marL="0" indent="457200">
              <a:buNone/>
            </a:pPr>
            <a:r>
              <a:rPr lang="en-US" altLang="en-US" sz="1600"/>
              <a:t>Istituto Tecnico – profil tehnologic </a:t>
            </a:r>
            <a:r>
              <a:rPr lang="en-US" altLang="en-US" sz="1600"/>
              <a:t>ș</a:t>
            </a:r>
            <a:r>
              <a:rPr lang="en-US" altLang="en-US" sz="1600"/>
              <a:t>i economic (ex. Istituto Tecnico Tecnologico Alessandro Pacinotti).</a:t>
            </a:r>
            <a:endParaRPr lang="en-US" altLang="en-US" sz="1600"/>
          </a:p>
          <a:p>
            <a:pPr marL="0" indent="457200">
              <a:buNone/>
            </a:pPr>
            <a:r>
              <a:rPr lang="en-US" altLang="en-US" sz="1600"/>
              <a:t>Istituto Professionale – formare profesional</a:t>
            </a:r>
            <a:r>
              <a:rPr lang="en-US" altLang="en-US" sz="1600"/>
              <a:t>ă</a:t>
            </a:r>
            <a:r>
              <a:rPr lang="en-US" altLang="en-US" sz="1600"/>
              <a:t>.</a:t>
            </a:r>
            <a:endParaRPr lang="en-US" altLang="en-US" sz="1600"/>
          </a:p>
          <a:p>
            <a:pPr marL="0" indent="0">
              <a:buNone/>
            </a:pPr>
            <a:r>
              <a:rPr lang="en-US" altLang="en-US" sz="1600" b="1"/>
              <a:t>4. Examen final</a:t>
            </a:r>
            <a:r>
              <a:rPr lang="ro-RO" altLang="en-US" sz="1600" b="1"/>
              <a:t> - l</a:t>
            </a:r>
            <a:r>
              <a:rPr lang="en-US" altLang="en-US" sz="1600"/>
              <a:t>a finalul liceului elevii sus</a:t>
            </a:r>
            <a:r>
              <a:rPr lang="en-US" altLang="en-US" sz="1600"/>
              <a:t>ț</a:t>
            </a:r>
            <a:r>
              <a:rPr lang="en-US" altLang="en-US" sz="1600"/>
              <a:t>in examenul numit Esame di Stato, necesar pentru a intra la universitate.</a:t>
            </a:r>
            <a:endParaRPr lang="en-US" altLang="en-US" sz="1600"/>
          </a:p>
          <a:p>
            <a:pPr marL="0" indent="0">
              <a:buNone/>
            </a:pPr>
            <a:r>
              <a:rPr lang="en-US" altLang="en-US" sz="1600" b="1"/>
              <a:t>5. Accent pe teorie </a:t>
            </a:r>
            <a:r>
              <a:rPr lang="en-US" altLang="en-US" sz="1600" b="1"/>
              <a:t>ș</a:t>
            </a:r>
            <a:r>
              <a:rPr lang="en-US" altLang="en-US" sz="1600" b="1"/>
              <a:t>i practic</a:t>
            </a:r>
            <a:r>
              <a:rPr lang="en-US" altLang="en-US" sz="1600" b="1"/>
              <a:t>ă</a:t>
            </a:r>
            <a:endParaRPr lang="en-US" altLang="en-US" sz="1600" b="1"/>
          </a:p>
          <a:p>
            <a:pPr marL="0" indent="0" algn="ctr">
              <a:buNone/>
            </a:pPr>
            <a:r>
              <a:rPr lang="en-US" altLang="en-US" sz="1600"/>
              <a:t>Î</a:t>
            </a:r>
            <a:r>
              <a:rPr lang="en-US" altLang="en-US" sz="1600"/>
              <a:t>n multe licee tehnice </a:t>
            </a:r>
            <a:r>
              <a:rPr lang="en-US" altLang="en-US" sz="1600"/>
              <a:t>ș</a:t>
            </a:r>
            <a:r>
              <a:rPr lang="en-US" altLang="en-US" sz="1600"/>
              <a:t>i profesionale exist</a:t>
            </a:r>
            <a:r>
              <a:rPr lang="en-US" altLang="en-US" sz="1600"/>
              <a:t>ă</a:t>
            </a:r>
            <a:r>
              <a:rPr lang="en-US" altLang="en-US" sz="1600"/>
              <a:t> laboratoare </a:t>
            </a:r>
            <a:r>
              <a:rPr lang="en-US" altLang="en-US" sz="1600"/>
              <a:t>ș</a:t>
            </a:r>
            <a:r>
              <a:rPr lang="en-US" altLang="en-US" sz="1600"/>
              <a:t>i stagii practice, pentru a preg</a:t>
            </a:r>
            <a:r>
              <a:rPr lang="en-US" altLang="en-US" sz="1600"/>
              <a:t>ă</a:t>
            </a:r>
            <a:r>
              <a:rPr lang="en-US" altLang="en-US" sz="1600"/>
              <a:t>ti elevii pentru munc</a:t>
            </a:r>
            <a:r>
              <a:rPr lang="en-US" altLang="en-US" sz="1600"/>
              <a:t>ă</a:t>
            </a:r>
            <a:r>
              <a:rPr lang="en-US" altLang="en-US" sz="1600"/>
              <a:t> sau studii superioare.</a:t>
            </a:r>
            <a:endParaRPr lang="en-US" altLang="en-US" sz="16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o-RO" altLang="en-US"/>
              <a:t>Prezentarea caracteristicilor instituției</a:t>
            </a:r>
            <a:endParaRPr lang="ro-RO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545" y="1297940"/>
            <a:ext cx="10830560" cy="4743450"/>
          </a:xfrm>
        </p:spPr>
        <p:txBody>
          <a:bodyPr>
            <a:noAutofit/>
          </a:bodyPr>
          <a:p>
            <a:r>
              <a:rPr lang="en-US" altLang="en-US" sz="1400" b="1"/>
              <a:t>Profil tehnologic – </a:t>
            </a:r>
            <a:r>
              <a:rPr lang="en-US" altLang="en-US" sz="1400" b="1"/>
              <a:t>ș</a:t>
            </a:r>
            <a:r>
              <a:rPr lang="en-US" altLang="en-US" sz="1400" b="1"/>
              <a:t>coala ofer</a:t>
            </a:r>
            <a:r>
              <a:rPr lang="en-US" altLang="en-US" sz="1400" b="1"/>
              <a:t>ă</a:t>
            </a:r>
            <a:r>
              <a:rPr lang="en-US" altLang="en-US" sz="1400" b="1"/>
              <a:t> studii în domenii tehnice precum informatic</a:t>
            </a:r>
            <a:r>
              <a:rPr lang="en-US" altLang="en-US" sz="1400" b="1"/>
              <a:t>ă</a:t>
            </a:r>
            <a:r>
              <a:rPr lang="en-US" altLang="en-US" sz="1400" b="1"/>
              <a:t>, electronic</a:t>
            </a:r>
            <a:r>
              <a:rPr lang="en-US" altLang="en-US" sz="1400" b="1"/>
              <a:t>ă</a:t>
            </a:r>
            <a:r>
              <a:rPr lang="en-US" altLang="en-US" sz="1400" b="1"/>
              <a:t>, chimie </a:t>
            </a:r>
            <a:r>
              <a:rPr lang="en-US" altLang="en-US" sz="1400" b="1"/>
              <a:t>ș</a:t>
            </a:r>
            <a:r>
              <a:rPr lang="en-US" altLang="en-US" sz="1400" b="1"/>
              <a:t>i construc</a:t>
            </a:r>
            <a:r>
              <a:rPr lang="en-US" altLang="en-US" sz="1400" b="1"/>
              <a:t>ț</a:t>
            </a:r>
            <a:r>
              <a:rPr lang="en-US" altLang="en-US" sz="1400" b="1"/>
              <a:t>ii.</a:t>
            </a:r>
            <a:endParaRPr lang="en-US" altLang="en-US" sz="1400" b="1"/>
          </a:p>
          <a:p>
            <a:pPr marL="0" indent="0">
              <a:buNone/>
            </a:pPr>
            <a:endParaRPr lang="en-US" altLang="en-US" sz="1400" b="1"/>
          </a:p>
          <a:p>
            <a:r>
              <a:rPr lang="en-US" altLang="en-US" sz="1400" b="1"/>
              <a:t>Mai multe specializ</a:t>
            </a:r>
            <a:r>
              <a:rPr lang="en-US" altLang="en-US" sz="1400" b="1"/>
              <a:t>ă</a:t>
            </a:r>
            <a:r>
              <a:rPr lang="en-US" altLang="en-US" sz="1400" b="1"/>
              <a:t>ri – printre principalele direc</a:t>
            </a:r>
            <a:r>
              <a:rPr lang="en-US" altLang="en-US" sz="1400" b="1"/>
              <a:t>ț</a:t>
            </a:r>
            <a:r>
              <a:rPr lang="en-US" altLang="en-US" sz="1400" b="1"/>
              <a:t>ii de studiu se num</a:t>
            </a:r>
            <a:r>
              <a:rPr lang="en-US" altLang="en-US" sz="1400" b="1"/>
              <a:t>ă</a:t>
            </a:r>
            <a:r>
              <a:rPr lang="en-US" altLang="en-US" sz="1400" b="1"/>
              <a:t>r</a:t>
            </a:r>
            <a:r>
              <a:rPr lang="en-US" altLang="en-US" sz="1400" b="1"/>
              <a:t>ă</a:t>
            </a:r>
            <a:r>
              <a:rPr lang="en-US" altLang="en-US" sz="1400" b="1"/>
              <a:t>:</a:t>
            </a:r>
            <a:endParaRPr lang="en-US" altLang="en-US" sz="1400" b="1"/>
          </a:p>
          <a:p>
            <a:pPr marL="457200" lvl="1" indent="457200">
              <a:buNone/>
            </a:pPr>
            <a:r>
              <a:rPr lang="en-US" altLang="en-US" sz="1400" b="1"/>
              <a:t>Informatic</a:t>
            </a:r>
            <a:r>
              <a:rPr lang="en-US" altLang="en-US" sz="1400" b="1"/>
              <a:t>ă</a:t>
            </a:r>
            <a:r>
              <a:rPr lang="en-US" altLang="en-US" sz="1400" b="1"/>
              <a:t> </a:t>
            </a:r>
            <a:r>
              <a:rPr lang="en-US" altLang="en-US" sz="1400" b="1"/>
              <a:t>ș</a:t>
            </a:r>
            <a:r>
              <a:rPr lang="en-US" altLang="en-US" sz="1400" b="1"/>
              <a:t>i telecomunica</a:t>
            </a:r>
            <a:r>
              <a:rPr lang="en-US" altLang="en-US" sz="1400" b="1"/>
              <a:t>ț</a:t>
            </a:r>
            <a:r>
              <a:rPr lang="en-US" altLang="en-US" sz="1400" b="1"/>
              <a:t>ii</a:t>
            </a:r>
            <a:endParaRPr lang="en-US" altLang="en-US" sz="1400" b="1"/>
          </a:p>
          <a:p>
            <a:pPr marL="457200" lvl="1" indent="457200">
              <a:buNone/>
            </a:pPr>
            <a:r>
              <a:rPr lang="en-US" altLang="en-US" sz="1400" b="1"/>
              <a:t>Electronic</a:t>
            </a:r>
            <a:r>
              <a:rPr lang="en-US" altLang="en-US" sz="1400" b="1"/>
              <a:t>ă</a:t>
            </a:r>
            <a:r>
              <a:rPr lang="en-US" altLang="en-US" sz="1400" b="1"/>
              <a:t> </a:t>
            </a:r>
            <a:r>
              <a:rPr lang="en-US" altLang="en-US" sz="1400" b="1"/>
              <a:t>ș</a:t>
            </a:r>
            <a:r>
              <a:rPr lang="en-US" altLang="en-US" sz="1400" b="1"/>
              <a:t>i electrotehnic</a:t>
            </a:r>
            <a:r>
              <a:rPr lang="en-US" altLang="en-US" sz="1400" b="1"/>
              <a:t>ă</a:t>
            </a:r>
            <a:endParaRPr lang="en-US" altLang="en-US" sz="1400" b="1"/>
          </a:p>
          <a:p>
            <a:pPr marL="457200" lvl="1" indent="457200">
              <a:buNone/>
            </a:pPr>
            <a:r>
              <a:rPr lang="en-US" altLang="en-US" sz="1400" b="1"/>
              <a:t>Chimie, materiale </a:t>
            </a:r>
            <a:r>
              <a:rPr lang="en-US" altLang="en-US" sz="1400" b="1"/>
              <a:t>ș</a:t>
            </a:r>
            <a:r>
              <a:rPr lang="en-US" altLang="en-US" sz="1400" b="1"/>
              <a:t>i biotehnologii</a:t>
            </a:r>
            <a:endParaRPr lang="en-US" altLang="en-US" sz="1400" b="1"/>
          </a:p>
          <a:p>
            <a:pPr marL="457200" lvl="1" indent="457200">
              <a:buNone/>
            </a:pPr>
            <a:r>
              <a:rPr lang="en-US" altLang="en-US" sz="1400" b="1"/>
              <a:t>Construc</a:t>
            </a:r>
            <a:r>
              <a:rPr lang="en-US" altLang="en-US" sz="1400" b="1"/>
              <a:t>ț</a:t>
            </a:r>
            <a:r>
              <a:rPr lang="en-US" altLang="en-US" sz="1400" b="1"/>
              <a:t>ii, mediu </a:t>
            </a:r>
            <a:r>
              <a:rPr lang="en-US" altLang="en-US" sz="1400" b="1"/>
              <a:t>ș</a:t>
            </a:r>
            <a:r>
              <a:rPr lang="en-US" altLang="en-US" sz="1400" b="1"/>
              <a:t>i teritoriu.</a:t>
            </a:r>
            <a:endParaRPr lang="en-US" altLang="en-US" sz="1400" b="1"/>
          </a:p>
          <a:p>
            <a:endParaRPr lang="en-US" altLang="en-US" sz="1400" b="1"/>
          </a:p>
          <a:p>
            <a:r>
              <a:rPr lang="en-US" altLang="en-US" sz="1400" b="1"/>
              <a:t>Orientare spre tehnologie </a:t>
            </a:r>
            <a:r>
              <a:rPr lang="en-US" altLang="en-US" sz="1400" b="1"/>
              <a:t>ș</a:t>
            </a:r>
            <a:r>
              <a:rPr lang="en-US" altLang="en-US" sz="1400" b="1"/>
              <a:t>i practic</a:t>
            </a:r>
            <a:r>
              <a:rPr lang="en-US" altLang="en-US" sz="1400" b="1"/>
              <a:t>ă</a:t>
            </a:r>
            <a:r>
              <a:rPr lang="en-US" altLang="en-US" sz="1400" b="1"/>
              <a:t> – elevii lucreaz</a:t>
            </a:r>
            <a:r>
              <a:rPr lang="en-US" altLang="en-US" sz="1400" b="1"/>
              <a:t>ă</a:t>
            </a:r>
            <a:r>
              <a:rPr lang="en-US" altLang="en-US" sz="1400" b="1"/>
              <a:t> în laboratoare moderne </a:t>
            </a:r>
            <a:r>
              <a:rPr lang="en-US" altLang="en-US" sz="1400" b="1"/>
              <a:t>ș</a:t>
            </a:r>
            <a:r>
              <a:rPr lang="en-US" altLang="en-US" sz="1400" b="1"/>
              <a:t>i particip</a:t>
            </a:r>
            <a:r>
              <a:rPr lang="en-US" altLang="en-US" sz="1400" b="1"/>
              <a:t>ă</a:t>
            </a:r>
            <a:r>
              <a:rPr lang="en-US" altLang="en-US" sz="1400" b="1"/>
              <a:t> la proiecte tehnologice </a:t>
            </a:r>
            <a:r>
              <a:rPr lang="en-US" altLang="en-US" sz="1400" b="1"/>
              <a:t>ș</a:t>
            </a:r>
            <a:r>
              <a:rPr lang="en-US" altLang="en-US" sz="1400" b="1"/>
              <a:t>i digitale.</a:t>
            </a:r>
            <a:endParaRPr lang="en-US" altLang="en-US" sz="1400" b="1"/>
          </a:p>
          <a:p>
            <a:endParaRPr lang="en-US" altLang="en-US" sz="1400" b="1"/>
          </a:p>
          <a:p>
            <a:r>
              <a:rPr lang="en-US" altLang="en-US" sz="1400" b="1"/>
              <a:t>Ș</a:t>
            </a:r>
            <a:r>
              <a:rPr lang="en-US" altLang="en-US" sz="1400" b="1"/>
              <a:t>coal</a:t>
            </a:r>
            <a:r>
              <a:rPr lang="en-US" altLang="en-US" sz="1400" b="1"/>
              <a:t>ă</a:t>
            </a:r>
            <a:r>
              <a:rPr lang="en-US" altLang="en-US" sz="1400" b="1"/>
              <a:t> modern</a:t>
            </a:r>
            <a:r>
              <a:rPr lang="en-US" altLang="en-US" sz="1400" b="1"/>
              <a:t>ă</a:t>
            </a:r>
            <a:r>
              <a:rPr lang="en-US" altLang="en-US" sz="1400" b="1"/>
              <a:t> </a:t>
            </a:r>
            <a:r>
              <a:rPr lang="en-US" altLang="en-US" sz="1400" b="1"/>
              <a:t>ș</a:t>
            </a:r>
            <a:r>
              <a:rPr lang="en-US" altLang="en-US" sz="1400" b="1"/>
              <a:t>i inovatoare – institu</a:t>
            </a:r>
            <a:r>
              <a:rPr lang="en-US" altLang="en-US" sz="1400" b="1"/>
              <a:t>ț</a:t>
            </a:r>
            <a:r>
              <a:rPr lang="en-US" altLang="en-US" sz="1400" b="1"/>
              <a:t>ia particip</a:t>
            </a:r>
            <a:r>
              <a:rPr lang="en-US" altLang="en-US" sz="1400" b="1"/>
              <a:t>ă</a:t>
            </a:r>
            <a:r>
              <a:rPr lang="en-US" altLang="en-US" sz="1400" b="1"/>
              <a:t> la programe de inovare </a:t>
            </a:r>
            <a:r>
              <a:rPr lang="en-US" altLang="en-US" sz="1400" b="1"/>
              <a:t>ș</a:t>
            </a:r>
            <a:r>
              <a:rPr lang="en-US" altLang="en-US" sz="1400" b="1"/>
              <a:t>i digitalizare </a:t>
            </a:r>
            <a:r>
              <a:rPr lang="en-US" altLang="en-US" sz="1400" b="1"/>
              <a:t>ș</a:t>
            </a:r>
            <a:r>
              <a:rPr lang="en-US" altLang="en-US" sz="1400" b="1"/>
              <a:t>i dezvolt</a:t>
            </a:r>
            <a:r>
              <a:rPr lang="en-US" altLang="en-US" sz="1400" b="1"/>
              <a:t>ă</a:t>
            </a:r>
            <a:r>
              <a:rPr lang="en-US" altLang="en-US" sz="1400" b="1"/>
              <a:t> laboratoare tehnologice avansate.</a:t>
            </a:r>
            <a:endParaRPr lang="en-US" altLang="en-US" sz="1400" b="1"/>
          </a:p>
          <a:p>
            <a:endParaRPr lang="en-US" altLang="en-US" sz="1400" b="1"/>
          </a:p>
          <a:p>
            <a:r>
              <a:rPr lang="en-US" altLang="en-US" sz="1400" b="1"/>
              <a:t>Comunitate </a:t>
            </a:r>
            <a:r>
              <a:rPr lang="en-US" altLang="en-US" sz="1400" b="1"/>
              <a:t>ș</a:t>
            </a:r>
            <a:r>
              <a:rPr lang="en-US" altLang="en-US" sz="1400" b="1"/>
              <a:t>colar</a:t>
            </a:r>
            <a:r>
              <a:rPr lang="en-US" altLang="en-US" sz="1400" b="1"/>
              <a:t>ă</a:t>
            </a:r>
            <a:r>
              <a:rPr lang="en-US" altLang="en-US" sz="1400" b="1"/>
              <a:t> mare – are peste 1</a:t>
            </a:r>
            <a:r>
              <a:rPr lang="ro-RO" altLang="en-US" sz="1400" b="1"/>
              <a:t>5</a:t>
            </a:r>
            <a:r>
              <a:rPr lang="en-US" altLang="en-US" sz="1400" b="1"/>
              <a:t>00 de elevi </a:t>
            </a:r>
            <a:r>
              <a:rPr lang="en-US" altLang="en-US" sz="1400" b="1"/>
              <a:t>ș</a:t>
            </a:r>
            <a:r>
              <a:rPr lang="en-US" altLang="en-US" sz="1400" b="1"/>
              <a:t>i aproximativ </a:t>
            </a:r>
            <a:r>
              <a:rPr lang="ro-RO" altLang="en-US" sz="1400" b="1"/>
              <a:t>60 </a:t>
            </a:r>
            <a:r>
              <a:rPr lang="en-US" altLang="en-US" sz="1400" b="1"/>
              <a:t>de clase.</a:t>
            </a:r>
            <a:endParaRPr lang="en-US" altLang="en-US" sz="1400" b="1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820910" y="1590675"/>
            <a:ext cx="2201545" cy="231394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o-RO" altLang="en-US"/>
              <a:t>Activități - marți, 24 februarie 2026</a:t>
            </a:r>
            <a:endParaRPr lang="ro-RO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545" y="1529080"/>
            <a:ext cx="11000740" cy="5005070"/>
          </a:xfrm>
        </p:spPr>
        <p:txBody>
          <a:bodyPr/>
          <a:p>
            <a:r>
              <a:rPr lang="ro-RO" altLang="en-US"/>
              <a:t>asistență la ore de limba engleză</a:t>
            </a:r>
            <a:endParaRPr lang="ro-RO" altLang="en-US"/>
          </a:p>
          <a:p>
            <a:r>
              <a:rPr lang="ro-RO" altLang="en-US"/>
              <a:t>întalnire cu profesori de sprijin,</a:t>
            </a:r>
            <a:endParaRPr lang="ro-RO" altLang="en-US"/>
          </a:p>
          <a:p>
            <a:r>
              <a:rPr lang="ro-RO" altLang="en-US"/>
              <a:t>discuții cu consilieri școlari.</a:t>
            </a:r>
            <a:endParaRPr lang="ro-RO" alt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161915" y="1375410"/>
            <a:ext cx="4505325" cy="33788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545" y="3001645"/>
            <a:ext cx="4484370" cy="335470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51520" y="4298315"/>
            <a:ext cx="3840480" cy="255968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o-RO" altLang="en-US"/>
              <a:t>Activități - miercuri, 25 februarie 2026</a:t>
            </a:r>
            <a:endParaRPr lang="ro-RO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545" y="1544955"/>
            <a:ext cx="8596630" cy="4496435"/>
          </a:xfrm>
        </p:spPr>
        <p:txBody>
          <a:bodyPr/>
          <a:p>
            <a:r>
              <a:rPr lang="ro-RO" altLang="en-US"/>
              <a:t>asistență la ore de științe,</a:t>
            </a:r>
            <a:endParaRPr lang="ro-RO" altLang="en-US"/>
          </a:p>
          <a:p>
            <a:r>
              <a:rPr lang="ro-RO" altLang="en-US"/>
              <a:t>intalnire cu unul dintre consilierii educaționali - Prof. Guarnieri,</a:t>
            </a:r>
            <a:endParaRPr lang="ro-RO" altLang="en-US"/>
          </a:p>
          <a:p>
            <a:r>
              <a:rPr lang="ro-RO" altLang="en-US"/>
              <a:t>Music Lab - prof Miro</a:t>
            </a:r>
            <a:endParaRPr lang="ro-RO" altLang="en-US"/>
          </a:p>
          <a:p>
            <a:endParaRPr lang="ro-RO" alt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7545" y="2851150"/>
            <a:ext cx="5711825" cy="3429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3215" y="4212590"/>
            <a:ext cx="4702810" cy="264541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9000" y="1277620"/>
            <a:ext cx="3491865" cy="261239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o-RO" altLang="en-US"/>
              <a:t>         Activități - joi, 26 februarie 2026</a:t>
            </a:r>
            <a:endParaRPr lang="ro-RO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545" y="1421765"/>
            <a:ext cx="11416030" cy="4619625"/>
          </a:xfrm>
        </p:spPr>
        <p:txBody>
          <a:bodyPr/>
          <a:p>
            <a:r>
              <a:rPr lang="ro-RO" altLang="en-US"/>
              <a:t>asistență la ora de limba engleză - prof. Marangi</a:t>
            </a:r>
            <a:endParaRPr lang="ro-RO" altLang="en-US"/>
          </a:p>
          <a:p>
            <a:r>
              <a:rPr lang="ro-RO" altLang="en-US"/>
              <a:t>asistență la ora de științe - prof. Negro</a:t>
            </a:r>
            <a:endParaRPr lang="ro-RO" altLang="en-US"/>
          </a:p>
          <a:p>
            <a:r>
              <a:rPr lang="ro-RO" altLang="en-US"/>
              <a:t>întalnire cu profesor mentor - prof. Gigliola</a:t>
            </a:r>
            <a:endParaRPr lang="ro-RO" altLang="en-US"/>
          </a:p>
          <a:p>
            <a:pPr marL="0" indent="0">
              <a:buNone/>
            </a:pPr>
            <a:endParaRPr lang="ro-RO" altLang="en-US"/>
          </a:p>
          <a:p>
            <a:endParaRPr lang="ro-RO" alt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6910" y="2696845"/>
            <a:ext cx="5147310" cy="416115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4220" y="3427730"/>
            <a:ext cx="4390390" cy="343027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6365" y="1283335"/>
            <a:ext cx="4347210" cy="325247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545" y="609600"/>
            <a:ext cx="8596630" cy="812165"/>
          </a:xfrm>
        </p:spPr>
        <p:txBody>
          <a:bodyPr/>
          <a:p>
            <a:r>
              <a:rPr lang="ro-RO" altLang="en-US"/>
              <a:t>      Activități - vineri, 27 februarie 2026</a:t>
            </a:r>
            <a:endParaRPr lang="ro-RO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545" y="1729740"/>
            <a:ext cx="11400790" cy="4558665"/>
          </a:xfrm>
        </p:spPr>
        <p:txBody>
          <a:bodyPr/>
          <a:p>
            <a:r>
              <a:rPr lang="ro-RO" altLang="en-US"/>
              <a:t>întâlnire cu consilier școlar - prof. Bosco,</a:t>
            </a:r>
            <a:endParaRPr lang="ro-RO" altLang="en-US"/>
          </a:p>
          <a:p>
            <a:r>
              <a:rPr lang="ro-RO" altLang="en-US"/>
              <a:t>bilanțul activităților săptămânii, concluzii .</a:t>
            </a:r>
            <a:endParaRPr lang="ro-RO" altLang="en-US"/>
          </a:p>
          <a:p>
            <a:endParaRPr lang="ro-RO" alt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7545" y="2969260"/>
            <a:ext cx="4838700" cy="36201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3925" y="2290445"/>
            <a:ext cx="5746750" cy="429895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o-RO" altLang="en-US"/>
              <a:t>           </a:t>
            </a:r>
            <a:r>
              <a:rPr lang="en-US" altLang="ro-RO"/>
              <a:t>    </a:t>
            </a:r>
            <a:r>
              <a:rPr lang="ro-RO" altLang="en-US"/>
              <a:t> </a:t>
            </a:r>
            <a:r>
              <a:rPr lang="en-US" altLang="ro-RO"/>
              <a:t>   </a:t>
            </a:r>
            <a:r>
              <a:rPr lang="ro-RO" altLang="en-US"/>
              <a:t>Activități cultural</a:t>
            </a:r>
            <a:r>
              <a:rPr lang="en-US" altLang="ro-RO"/>
              <a:t>e </a:t>
            </a:r>
            <a:br>
              <a:rPr lang="en-US" altLang="ro-RO"/>
            </a:br>
            <a:r>
              <a:rPr lang="en-US" altLang="ro-RO"/>
              <a:t>                  </a:t>
            </a:r>
            <a:r>
              <a:rPr lang="ro-RO" altLang="en-US"/>
              <a:t>23-27 februarie 2026</a:t>
            </a:r>
            <a:endParaRPr lang="ro-RO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3905" y="2854325"/>
            <a:ext cx="9275445" cy="3187065"/>
          </a:xfrm>
        </p:spPr>
        <p:txBody>
          <a:bodyPr/>
          <a:p>
            <a:r>
              <a:rPr lang="ro-RO" altLang="en-US" sz="2000"/>
              <a:t>vizitarea </a:t>
            </a:r>
            <a:r>
              <a:rPr lang="en-US" altLang="ro-RO" sz="2000"/>
              <a:t>“</a:t>
            </a:r>
            <a:r>
              <a:rPr lang="ro-RO" altLang="en-US" sz="2000"/>
              <a:t>orașului nou</a:t>
            </a:r>
            <a:r>
              <a:rPr lang="en-US" altLang="ro-RO" sz="2000"/>
              <a:t>”</a:t>
            </a:r>
            <a:endParaRPr lang="ro-RO" altLang="en-US" sz="2000"/>
          </a:p>
          <a:p>
            <a:r>
              <a:rPr lang="ro-RO" altLang="en-US" sz="2000"/>
              <a:t>vizitarea </a:t>
            </a:r>
            <a:r>
              <a:rPr lang="en-US" altLang="ro-RO" sz="2000"/>
              <a:t>“</a:t>
            </a:r>
            <a:r>
              <a:rPr lang="ro-RO" altLang="en-US" sz="2000"/>
              <a:t>orașului vechi</a:t>
            </a:r>
            <a:r>
              <a:rPr lang="en-US" altLang="ro-RO" sz="2000"/>
              <a:t>”</a:t>
            </a:r>
            <a:r>
              <a:rPr lang="ro-RO" altLang="en-US" sz="2000"/>
              <a:t> a castelului  Aragonese , a catedralei San Cataldo, a Muzeului de istorie și arheologie,</a:t>
            </a:r>
            <a:endParaRPr lang="ro-RO" altLang="en-US" sz="2000"/>
          </a:p>
          <a:p>
            <a:r>
              <a:rPr lang="ro-RO" altLang="en-US" sz="2000"/>
              <a:t>Alberobello, Locco Rotondo, Martina Franca</a:t>
            </a:r>
            <a:endParaRPr lang="ro-RO" altLang="en-US" sz="2000"/>
          </a:p>
          <a:p>
            <a:r>
              <a:rPr lang="ro-RO" altLang="en-US" sz="2000"/>
              <a:t>atelerele de ceramică din Grotaglie</a:t>
            </a:r>
            <a:endParaRPr lang="ro-RO" altLang="en-US" sz="2000"/>
          </a:p>
          <a:p>
            <a:endParaRPr lang="ro-RO" altLang="en-US" sz="20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64655" y="609600"/>
            <a:ext cx="2509520" cy="612140"/>
          </a:xfrm>
        </p:spPr>
        <p:txBody>
          <a:bodyPr>
            <a:normAutofit fontScale="90000"/>
          </a:bodyPr>
          <a:p>
            <a:endParaRPr lang="en-US"/>
          </a:p>
        </p:txBody>
      </p:sp>
      <p:pic>
        <p:nvPicPr>
          <p:cNvPr id="4" name="Content Placeholder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0" y="-7620"/>
            <a:ext cx="6075680" cy="454469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5045" y="2294255"/>
            <a:ext cx="6116955" cy="456374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pic>
        <p:nvPicPr>
          <p:cNvPr id="4" name="Content Placeholder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0" y="0"/>
            <a:ext cx="4706620" cy="38195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1360" y="3637280"/>
            <a:ext cx="5305425" cy="334454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4630" y="1263015"/>
            <a:ext cx="3527425" cy="453453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o-RO" altLang="en-US"/>
              <a:t>f5</a:t>
            </a:r>
            <a:r>
              <a:rPr lang="en-US" altLang="ro-RO"/>
              <a:t>A</a:t>
            </a:r>
            <a:endParaRPr lang="en-US" altLang="ro-RO"/>
          </a:p>
        </p:txBody>
      </p:sp>
      <p:pic>
        <p:nvPicPr>
          <p:cNvPr id="4" name="Content Placeholder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0" y="0"/>
            <a:ext cx="5187315" cy="388048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5360" y="1930400"/>
            <a:ext cx="5161280" cy="38608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4570" y="3239135"/>
            <a:ext cx="4837430" cy="3618865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pic>
        <p:nvPicPr>
          <p:cNvPr id="4" name="Content Placeholder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0" y="0"/>
            <a:ext cx="5187315" cy="388048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0905" y="1591310"/>
            <a:ext cx="5330825" cy="39878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3145" y="3190240"/>
            <a:ext cx="4902835" cy="366776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8055" y="609600"/>
            <a:ext cx="8101330" cy="1320800"/>
          </a:xfrm>
        </p:spPr>
        <p:txBody>
          <a:bodyPr>
            <a:normAutofit/>
          </a:bodyPr>
          <a:p>
            <a:pPr algn="l"/>
            <a:r>
              <a:rPr lang="ro-RO" altLang="en-US"/>
              <a:t>       </a:t>
            </a:r>
            <a:r>
              <a:rPr lang="en-US"/>
              <a:t>Prezentare realizat</a:t>
            </a:r>
            <a:r>
              <a:rPr lang="ro-RO"/>
              <a:t>ă de  </a:t>
            </a:r>
            <a:br>
              <a:rPr lang="ro-RO"/>
            </a:br>
            <a:r>
              <a:rPr lang="ro-RO"/>
              <a:t>             prof. ILAȘI IULIA-CAMELIA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41425" y="2731135"/>
            <a:ext cx="9813290" cy="953135"/>
          </a:xfrm>
        </p:spPr>
        <p:txBody>
          <a:bodyPr>
            <a:normAutofit lnSpcReduction="20000"/>
          </a:bodyPr>
          <a:p>
            <a:r>
              <a:rPr lang="ro-RO" altLang="en-US"/>
              <a:t>Informațiile prezentate reprezintă responsabilitatea exclusivă a autorului, iar Comisia Europeană și Agenția Națională în Domeniul Educației și Formării profesionale nu sunt responsabile pentru felul în care este folosit conținutul acestor informații.</a:t>
            </a:r>
            <a:endParaRPr lang="ro-RO" altLang="en-US"/>
          </a:p>
          <a:p>
            <a:endParaRPr lang="ro-RO" altLang="en-US"/>
          </a:p>
        </p:txBody>
      </p:sp>
      <p:sp>
        <p:nvSpPr>
          <p:cNvPr id="4" name="Text Box 3"/>
          <p:cNvSpPr txBox="1"/>
          <p:nvPr/>
        </p:nvSpPr>
        <p:spPr>
          <a:xfrm>
            <a:off x="5862955" y="4592955"/>
            <a:ext cx="6329045" cy="187769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ro-RO" altLang="en-US" sz="4400"/>
              <a:t>        Vă mulțumesc!  </a:t>
            </a:r>
            <a:endParaRPr lang="ro-RO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4172</Words>
  <Application>WPS Presentation</Application>
  <PresentationFormat>Widescreen</PresentationFormat>
  <Paragraphs>106</Paragraphs>
  <Slides>17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8" baseType="lpstr">
      <vt:lpstr>Arial</vt:lpstr>
      <vt:lpstr>SimSun</vt:lpstr>
      <vt:lpstr>Wingdings</vt:lpstr>
      <vt:lpstr>Wingdings 3</vt:lpstr>
      <vt:lpstr>Arial</vt:lpstr>
      <vt:lpstr>Arial Black</vt:lpstr>
      <vt:lpstr>Trebuchet MS</vt:lpstr>
      <vt:lpstr>Microsoft YaHei</vt:lpstr>
      <vt:lpstr>Arial Unicode MS</vt:lpstr>
      <vt:lpstr>Calibri</vt:lpstr>
      <vt:lpstr>Facet</vt:lpstr>
      <vt:lpstr>Proiect de Acreditare – Anul V, Domeniul Educație școlară, finanțat de Uniunea Europeană, Programului ERASMUS+ </vt:lpstr>
      <vt:lpstr>         Diseminare - Job Shadowing </vt:lpstr>
      <vt:lpstr>           ITT A. Pacinotti, Taranto, Italia</vt:lpstr>
      <vt:lpstr>         Activități - luni, 23 februarie 2026</vt:lpstr>
      <vt:lpstr>                  Vizitarea spațiilor școlii </vt:lpstr>
      <vt:lpstr>             Sistemul de învățământ italian</vt:lpstr>
      <vt:lpstr>Prezentarea caracteristicilor instituției</vt:lpstr>
      <vt:lpstr>Activități - marți, 24 februarie 2026</vt:lpstr>
      <vt:lpstr>Activități - miercuri, 25 februarie 2026</vt:lpstr>
      <vt:lpstr>         Activități - joi, 26 februarie 2026</vt:lpstr>
      <vt:lpstr>      Activități - vineri, 27 februarie 2026</vt:lpstr>
      <vt:lpstr>            Activități cultural-turistice                  23-27 februarie 2026</vt:lpstr>
      <vt:lpstr>PowerPoint 演示文稿</vt:lpstr>
      <vt:lpstr>PowerPoint 演示文稿</vt:lpstr>
      <vt:lpstr>f5A</vt:lpstr>
      <vt:lpstr>PowerPoint 演示文稿</vt:lpstr>
      <vt:lpstr>       Prezentare realizată de                prof. ILAȘI IULIA-CAMELIA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Administrator</cp:lastModifiedBy>
  <cp:revision>10</cp:revision>
  <dcterms:created xsi:type="dcterms:W3CDTF">2026-03-05T16:03:00Z</dcterms:created>
  <dcterms:modified xsi:type="dcterms:W3CDTF">2026-03-06T06:13:50Z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64BD48D932AB4E2399EB018FD4964D91_12</vt:lpwstr>
  </property>
  <property fmtid="{D5CDD505-2E9C-101B-9397-08002B2CF9AE}" pid="3" name="KSOProductBuildVer">
    <vt:lpwstr>1033-12.2.0.23196</vt:lpwstr>
  </property>
</Properties>
</file>